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1" r:id="rId1"/>
  </p:sldMasterIdLst>
  <p:sldIdLst>
    <p:sldId id="256" r:id="rId2"/>
    <p:sldId id="284" r:id="rId3"/>
    <p:sldId id="258" r:id="rId4"/>
    <p:sldId id="259" r:id="rId5"/>
    <p:sldId id="263" r:id="rId6"/>
    <p:sldId id="274" r:id="rId7"/>
    <p:sldId id="277" r:id="rId8"/>
    <p:sldId id="301" r:id="rId9"/>
    <p:sldId id="312" r:id="rId10"/>
    <p:sldId id="275" r:id="rId11"/>
    <p:sldId id="290" r:id="rId12"/>
    <p:sldId id="296" r:id="rId13"/>
    <p:sldId id="297" r:id="rId14"/>
    <p:sldId id="298" r:id="rId15"/>
    <p:sldId id="299" r:id="rId16"/>
    <p:sldId id="300" r:id="rId17"/>
    <p:sldId id="303" r:id="rId18"/>
    <p:sldId id="304" r:id="rId19"/>
    <p:sldId id="305" r:id="rId20"/>
    <p:sldId id="306" r:id="rId21"/>
    <p:sldId id="307" r:id="rId22"/>
    <p:sldId id="308" r:id="rId23"/>
    <p:sldId id="295" r:id="rId24"/>
    <p:sldId id="280"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383" autoAdjust="0"/>
    <p:restoredTop sz="94660"/>
  </p:normalViewPr>
  <p:slideViewPr>
    <p:cSldViewPr snapToGrid="0">
      <p:cViewPr varScale="1">
        <p:scale>
          <a:sx n="73" d="100"/>
          <a:sy n="73" d="100"/>
        </p:scale>
        <p:origin x="1140"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g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BCA313A-12D4-416C-8A68-9FF85B4CECD8}" type="datetimeFigureOut">
              <a:rPr lang="en-US" smtClean="0"/>
              <a:pPr/>
              <a:t>29-Aug-19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13988982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BCA313A-12D4-416C-8A68-9FF85B4CECD8}" type="datetimeFigureOut">
              <a:rPr lang="en-US" smtClean="0"/>
              <a:pPr/>
              <a:t>29-Aug-19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1311666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8BCA313A-12D4-416C-8A68-9FF85B4CECD8}" type="datetimeFigureOut">
              <a:rPr lang="en-US" smtClean="0"/>
              <a:pPr/>
              <a:t>29-Aug-19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34047219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8BCA313A-12D4-416C-8A68-9FF85B4CECD8}" type="datetimeFigureOut">
              <a:rPr lang="en-US" smtClean="0"/>
              <a:pPr/>
              <a:t>29-Aug-19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E74BE4-B7B5-4465-839C-45022F386516}" type="slidenum">
              <a:rPr lang="en-US" smtClean="0"/>
              <a:pPr/>
              <a:t>‹#›</a:t>
            </a:fld>
            <a:endParaRPr 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6985308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BCA313A-12D4-416C-8A68-9FF85B4CECD8}" type="datetimeFigureOut">
              <a:rPr lang="en-US" smtClean="0"/>
              <a:pPr/>
              <a:t>29-Aug-19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18504026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BCA313A-12D4-416C-8A68-9FF85B4CECD8}" type="datetimeFigureOut">
              <a:rPr lang="en-US" smtClean="0"/>
              <a:pPr/>
              <a:t>29-Aug-19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3128136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BCA313A-12D4-416C-8A68-9FF85B4CECD8}" type="datetimeFigureOut">
              <a:rPr lang="en-US" smtClean="0"/>
              <a:pPr/>
              <a:t>29-Aug-19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10482109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CA313A-12D4-416C-8A68-9FF85B4CECD8}" type="datetimeFigureOut">
              <a:rPr lang="en-US" smtClean="0"/>
              <a:pPr/>
              <a:t>29-Aug-19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28731150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CA313A-12D4-416C-8A68-9FF85B4CECD8}" type="datetimeFigureOut">
              <a:rPr lang="en-US" smtClean="0"/>
              <a:pPr/>
              <a:t>29-Aug-19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1540349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8BCA313A-12D4-416C-8A68-9FF85B4CECD8}" type="datetimeFigureOut">
              <a:rPr lang="en-US" smtClean="0"/>
              <a:pPr/>
              <a:t>29-Aug-19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38081985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BCA313A-12D4-416C-8A68-9FF85B4CECD8}" type="datetimeFigureOut">
              <a:rPr lang="en-US" smtClean="0"/>
              <a:pPr/>
              <a:t>29-Aug-19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12010790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BCA313A-12D4-416C-8A68-9FF85B4CECD8}" type="datetimeFigureOut">
              <a:rPr lang="en-US" smtClean="0"/>
              <a:pPr/>
              <a:t>29-Aug-19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2190567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BCA313A-12D4-416C-8A68-9FF85B4CECD8}" type="datetimeFigureOut">
              <a:rPr lang="en-US" smtClean="0"/>
              <a:pPr/>
              <a:t>29-Aug-19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4036474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8BCA313A-12D4-416C-8A68-9FF85B4CECD8}" type="datetimeFigureOut">
              <a:rPr lang="en-US" smtClean="0"/>
              <a:pPr/>
              <a:t>29-Aug-19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109298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BCA313A-12D4-416C-8A68-9FF85B4CECD8}" type="datetimeFigureOut">
              <a:rPr lang="en-US" smtClean="0"/>
              <a:pPr/>
              <a:t>29-Aug-19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3158364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8BCA313A-12D4-416C-8A68-9FF85B4CECD8}" type="datetimeFigureOut">
              <a:rPr lang="en-US" smtClean="0"/>
              <a:pPr/>
              <a:t>29-Aug-19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3556057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BCA313A-12D4-416C-8A68-9FF85B4CECD8}" type="datetimeFigureOut">
              <a:rPr lang="en-US" smtClean="0"/>
              <a:pPr/>
              <a:t>29-Aug-19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E74BE4-B7B5-4465-839C-45022F386516}" type="slidenum">
              <a:rPr lang="en-US" smtClean="0"/>
              <a:pPr/>
              <a:t>‹#›</a:t>
            </a:fld>
            <a:endParaRPr lang="en-US"/>
          </a:p>
        </p:txBody>
      </p:sp>
    </p:spTree>
    <p:extLst>
      <p:ext uri="{BB962C8B-B14F-4D97-AF65-F5344CB8AC3E}">
        <p14:creationId xmlns:p14="http://schemas.microsoft.com/office/powerpoint/2010/main" val="36600220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BCA313A-12D4-416C-8A68-9FF85B4CECD8}" type="datetimeFigureOut">
              <a:rPr lang="en-US" smtClean="0"/>
              <a:pPr/>
              <a:t>29-Aug-19</a:t>
            </a:fld>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43E74BE4-B7B5-4465-839C-45022F386516}" type="slidenum">
              <a:rPr lang="en-US" smtClean="0"/>
              <a:pPr/>
              <a:t>‹#›</a:t>
            </a:fld>
            <a:endParaRPr lang="en-US"/>
          </a:p>
        </p:txBody>
      </p:sp>
    </p:spTree>
    <p:extLst>
      <p:ext uri="{BB962C8B-B14F-4D97-AF65-F5344CB8AC3E}">
        <p14:creationId xmlns:p14="http://schemas.microsoft.com/office/powerpoint/2010/main" val="3783305105"/>
      </p:ext>
    </p:extLst>
  </p:cSld>
  <p:clrMap bg1="dk1" tx1="lt1" bg2="dk2" tx2="lt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 id="2147483783" r:id="rId12"/>
    <p:sldLayoutId id="2147483784" r:id="rId13"/>
    <p:sldLayoutId id="2147483785" r:id="rId14"/>
    <p:sldLayoutId id="2147483786" r:id="rId15"/>
    <p:sldLayoutId id="2147483787" r:id="rId16"/>
    <p:sldLayoutId id="2147483788" r:id="rId17"/>
  </p:sldLayoutIdLst>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2"/>
            <a:ext cx="7405425" cy="4903305"/>
          </a:xfrm>
          <a:prstGeom prst="rect">
            <a:avLst/>
          </a:prstGeom>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 name="Rectangle 3"/>
          <p:cNvSpPr/>
          <p:nvPr/>
        </p:nvSpPr>
        <p:spPr>
          <a:xfrm>
            <a:off x="0" y="4870071"/>
            <a:ext cx="6923314" cy="195469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 name="Title 1"/>
          <p:cNvSpPr>
            <a:spLocks noGrp="1"/>
          </p:cNvSpPr>
          <p:nvPr>
            <p:ph type="ctrTitle"/>
          </p:nvPr>
        </p:nvSpPr>
        <p:spPr>
          <a:xfrm>
            <a:off x="240811" y="1935346"/>
            <a:ext cx="9028137" cy="941781"/>
          </a:xfrm>
        </p:spPr>
        <p:txBody>
          <a:bodyPr/>
          <a:lstStyle/>
          <a:p>
            <a:r>
              <a:rPr lang="en-US" sz="6000" dirty="0" smtClean="0">
                <a:solidFill>
                  <a:srgbClr val="0070C0"/>
                </a:solidFill>
              </a:rPr>
              <a:t>NeuroDiversity</a:t>
            </a:r>
            <a:endParaRPr lang="en-US" sz="6000" dirty="0">
              <a:solidFill>
                <a:srgbClr val="0070C0"/>
              </a:solidFill>
            </a:endParaRPr>
          </a:p>
        </p:txBody>
      </p:sp>
      <p:sp>
        <p:nvSpPr>
          <p:cNvPr id="3" name="Subtitle 2"/>
          <p:cNvSpPr>
            <a:spLocks noGrp="1"/>
          </p:cNvSpPr>
          <p:nvPr>
            <p:ph type="subTitle" idx="1"/>
          </p:nvPr>
        </p:nvSpPr>
        <p:spPr>
          <a:xfrm>
            <a:off x="3250397" y="5283153"/>
            <a:ext cx="3568292" cy="434974"/>
          </a:xfrm>
        </p:spPr>
        <p:txBody>
          <a:bodyPr>
            <a:noAutofit/>
          </a:bodyPr>
          <a:lstStyle/>
          <a:p>
            <a:pPr marL="342900" indent="-342900">
              <a:buFont typeface="Arial" panose="020B0604020202020204" pitchFamily="34" charset="0"/>
              <a:buChar char="•"/>
            </a:pPr>
            <a:r>
              <a:rPr lang="en-US" sz="2400" dirty="0"/>
              <a:t>	</a:t>
            </a:r>
          </a:p>
          <a:p>
            <a:pPr marL="342900" indent="-342900">
              <a:buFont typeface="Arial" panose="020B0604020202020204" pitchFamily="34" charset="0"/>
              <a:buChar char="•"/>
            </a:pPr>
            <a:r>
              <a:rPr lang="en-US" sz="2400" dirty="0" smtClean="0"/>
              <a:t> </a:t>
            </a:r>
            <a:endParaRPr lang="en-US" sz="2400" dirty="0" smtClean="0"/>
          </a:p>
          <a:p>
            <a:pPr marL="342900" indent="-342900">
              <a:buFont typeface="Arial" panose="020B0604020202020204" pitchFamily="34" charset="0"/>
              <a:buChar char="•"/>
            </a:pPr>
            <a:r>
              <a:rPr lang="en-US" sz="2400" dirty="0" smtClean="0"/>
              <a:t> </a:t>
            </a:r>
            <a:endParaRPr lang="en-US" sz="2400" dirty="0"/>
          </a:p>
          <a:p>
            <a:endParaRPr lang="en-US" sz="2400" dirty="0"/>
          </a:p>
        </p:txBody>
      </p:sp>
      <p:sp>
        <p:nvSpPr>
          <p:cNvPr id="6" name="Isosceles Triangle 5"/>
          <p:cNvSpPr/>
          <p:nvPr/>
        </p:nvSpPr>
        <p:spPr>
          <a:xfrm rot="10800000">
            <a:off x="1010480" y="4850523"/>
            <a:ext cx="993912" cy="483108"/>
          </a:xfrm>
          <a:prstGeom prst="triangle">
            <a:avLst/>
          </a:prstGeom>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2" name="Group 11"/>
          <p:cNvGrpSpPr/>
          <p:nvPr/>
        </p:nvGrpSpPr>
        <p:grpSpPr>
          <a:xfrm>
            <a:off x="5700960" y="2"/>
            <a:ext cx="4903305" cy="4903305"/>
            <a:chOff x="6401750" y="2"/>
            <a:chExt cx="4903305" cy="4903305"/>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1750" y="2"/>
              <a:ext cx="4903305" cy="4903305"/>
            </a:xfrm>
            <a:prstGeom prst="rect">
              <a:avLst/>
            </a:prstGeom>
          </p:spPr>
        </p:pic>
        <p:sp>
          <p:nvSpPr>
            <p:cNvPr id="9" name="Oval 8"/>
            <p:cNvSpPr/>
            <p:nvPr/>
          </p:nvSpPr>
          <p:spPr>
            <a:xfrm>
              <a:off x="8571845" y="2170099"/>
              <a:ext cx="563111" cy="563111"/>
            </a:xfrm>
            <a:prstGeom prst="ellipse">
              <a:avLst/>
            </a:prstGeom>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Isosceles Triangle 9"/>
            <p:cNvSpPr/>
            <p:nvPr/>
          </p:nvSpPr>
          <p:spPr>
            <a:xfrm rot="3045053">
              <a:off x="8671867" y="2200182"/>
              <a:ext cx="482225" cy="424219"/>
            </a:xfrm>
            <a:prstGeom prst="triangle">
              <a:avLst/>
            </a:prstGeom>
            <a:solidFill>
              <a:srgbClr val="00FF9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 name="TextBox 10"/>
            <p:cNvSpPr txBox="1"/>
            <p:nvPr/>
          </p:nvSpPr>
          <p:spPr>
            <a:xfrm>
              <a:off x="8688158" y="2254923"/>
              <a:ext cx="382696" cy="461665"/>
            </a:xfrm>
            <a:prstGeom prst="rect">
              <a:avLst/>
            </a:prstGeom>
            <a:noFill/>
          </p:spPr>
          <p:txBody>
            <a:bodyPr wrap="square" rtlCol="0">
              <a:spAutoFit/>
            </a:bodyPr>
            <a:lstStyle/>
            <a:p>
              <a:r>
                <a:rPr lang="en-US" sz="2400" dirty="0">
                  <a:solidFill>
                    <a:schemeClr val="bg1"/>
                  </a:solidFill>
                  <a:latin typeface="Kristen ITC" panose="03050502040202030202" pitchFamily="66" charset="0"/>
                </a:rPr>
                <a:t>c</a:t>
              </a:r>
              <a:endParaRPr lang="en-US" dirty="0">
                <a:solidFill>
                  <a:schemeClr val="bg1"/>
                </a:solidFill>
                <a:latin typeface="Kristen ITC" panose="03050502040202030202" pitchFamily="66" charset="0"/>
              </a:endParaRPr>
            </a:p>
          </p:txBody>
        </p:sp>
      </p:grpSp>
      <p:pic>
        <p:nvPicPr>
          <p:cNvPr id="14" name="Picture 13" descr="Image result for cute logo"/>
          <p:cNvPicPr>
            <a:picLocks noChangeAspect="1" noChangeArrowheads="1"/>
          </p:cNvPicPr>
          <p:nvPr/>
        </p:nvPicPr>
        <p:blipFill>
          <a:blip r:embed="rId3" cstate="hqprint">
            <a:extLst>
              <a:ext uri="{BEBA8EAE-BF5A-486C-A8C5-ECC9F3942E4B}">
                <a14:imgProps xmlns:a14="http://schemas.microsoft.com/office/drawing/2010/main">
                  <a14:imgLayer r:embed="rId4">
                    <a14:imgEffect>
                      <a14:backgroundRemoval t="3532" b="89956" l="7151" r="89898">
                        <a14:foregroundMark x1="50511" y1="67219" x2="54257" y2="66777"/>
                        <a14:foregroundMark x1="44608" y1="57506" x2="45857" y2="58278"/>
                        <a14:foregroundMark x1="57548" y1="57837" x2="58797" y2="56291"/>
                        <a14:foregroundMark x1="47560" y1="75717" x2="49262" y2="78146"/>
                        <a14:foregroundMark x1="51759" y1="76932" x2="53462" y2="75276"/>
                      </a14:backgroundRemoval>
                    </a14:imgEffect>
                  </a14:imgLayer>
                </a14:imgProps>
              </a:ext>
              <a:ext uri="{28A0092B-C50C-407E-A947-70E740481C1C}">
                <a14:useLocalDpi xmlns:a14="http://schemas.microsoft.com/office/drawing/2010/main" val="0"/>
              </a:ext>
            </a:extLst>
          </a:blip>
          <a:srcRect/>
          <a:stretch>
            <a:fillRect/>
          </a:stretch>
        </p:blipFill>
        <p:spPr bwMode="auto">
          <a:xfrm>
            <a:off x="7671799" y="5373408"/>
            <a:ext cx="1480761" cy="153737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E40ACFA-4147-4913-AF80-09E008EB2A4D}"/>
              </a:ext>
            </a:extLst>
          </p:cNvPr>
          <p:cNvSpPr txBox="1"/>
          <p:nvPr/>
        </p:nvSpPr>
        <p:spPr>
          <a:xfrm>
            <a:off x="2766951" y="3756278"/>
            <a:ext cx="4156363" cy="584775"/>
          </a:xfrm>
          <a:prstGeom prst="rect">
            <a:avLst/>
          </a:prstGeom>
          <a:noFill/>
        </p:spPr>
        <p:txBody>
          <a:bodyPr wrap="square" rtlCol="0">
            <a:spAutoFit/>
          </a:bodyPr>
          <a:lstStyle/>
          <a:p>
            <a:pPr algn="r"/>
            <a:r>
              <a:rPr lang="en-US" sz="3200" dirty="0"/>
              <a:t>Team 9</a:t>
            </a:r>
          </a:p>
        </p:txBody>
      </p:sp>
      <p:sp>
        <p:nvSpPr>
          <p:cNvPr id="13" name="TextBox 12">
            <a:extLst>
              <a:ext uri="{FF2B5EF4-FFF2-40B4-BE49-F238E27FC236}">
                <a16:creationId xmlns:a16="http://schemas.microsoft.com/office/drawing/2014/main" id="{23D2D8FD-9EA8-41AA-9547-03FE28007016}"/>
              </a:ext>
            </a:extLst>
          </p:cNvPr>
          <p:cNvSpPr txBox="1"/>
          <p:nvPr/>
        </p:nvSpPr>
        <p:spPr>
          <a:xfrm>
            <a:off x="3171853" y="338504"/>
            <a:ext cx="6773775" cy="584775"/>
          </a:xfrm>
          <a:prstGeom prst="rect">
            <a:avLst/>
          </a:prstGeom>
          <a:noFill/>
        </p:spPr>
        <p:txBody>
          <a:bodyPr wrap="square" rtlCol="0">
            <a:spAutoFit/>
          </a:bodyPr>
          <a:lstStyle/>
          <a:p>
            <a:r>
              <a:rPr lang="en-US" sz="3200" b="1" dirty="0" smtClean="0">
                <a:solidFill>
                  <a:srgbClr val="0070C0"/>
                </a:solidFill>
              </a:rPr>
              <a:t>Grad Hack </a:t>
            </a:r>
            <a:r>
              <a:rPr lang="en-US" sz="3200" b="1" dirty="0" smtClean="0">
                <a:solidFill>
                  <a:srgbClr val="0070C0"/>
                </a:solidFill>
              </a:rPr>
              <a:t>2019 </a:t>
            </a:r>
            <a:endParaRPr lang="en-US" sz="3200" b="1" dirty="0">
              <a:solidFill>
                <a:srgbClr val="0070C0"/>
              </a:solidFill>
            </a:endParaRPr>
          </a:p>
        </p:txBody>
      </p:sp>
      <p:sp>
        <p:nvSpPr>
          <p:cNvPr id="15" name="Subtitle 2"/>
          <p:cNvSpPr txBox="1">
            <a:spLocks/>
          </p:cNvSpPr>
          <p:nvPr/>
        </p:nvSpPr>
        <p:spPr>
          <a:xfrm>
            <a:off x="134420" y="5353041"/>
            <a:ext cx="3568292" cy="434974"/>
          </a:xfrm>
          <a:prstGeom prst="rect">
            <a:avLst/>
          </a:prstGeom>
        </p:spPr>
        <p:txBody>
          <a:bodyPr vert="horz" lIns="91440" tIns="45720" rIns="91440" bIns="45720" rtlCol="0" anchor="t">
            <a:noAutofit/>
          </a:bodyPr>
          <a:lstStyle>
            <a:lvl1pPr marL="0" indent="0" algn="l" defTabSz="457207" rtl="0" eaLnBrk="1" latinLnBrk="0" hangingPunct="1">
              <a:spcBef>
                <a:spcPts val="1000"/>
              </a:spcBef>
              <a:spcAft>
                <a:spcPts val="0"/>
              </a:spcAft>
              <a:buClr>
                <a:schemeClr val="bg2">
                  <a:lumMod val="40000"/>
                  <a:lumOff val="60000"/>
                </a:schemeClr>
              </a:buClr>
              <a:buSzPct val="80000"/>
              <a:buFont typeface="Wingdings 3" charset="2"/>
              <a:buNone/>
              <a:defRPr sz="2000" b="0" i="0" kern="1200" cap="all">
                <a:solidFill>
                  <a:schemeClr val="bg2">
                    <a:lumMod val="40000"/>
                    <a:lumOff val="60000"/>
                  </a:schemeClr>
                </a:solidFill>
                <a:latin typeface="+mj-lt"/>
                <a:ea typeface="+mj-ea"/>
                <a:cs typeface="+mj-cs"/>
              </a:defRPr>
            </a:lvl1pPr>
            <a:lvl2pPr marL="4572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7"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9pPr>
          </a:lstStyle>
          <a:p>
            <a:pPr marL="342900" indent="-342900">
              <a:buFont typeface="Arial" panose="020B0604020202020204" pitchFamily="34" charset="0"/>
              <a:buChar char="•"/>
            </a:pPr>
            <a:r>
              <a:rPr lang="en-US" sz="2400" dirty="0"/>
              <a:t>Saurabh Singh</a:t>
            </a:r>
          </a:p>
          <a:p>
            <a:pPr marL="342900" indent="-342900">
              <a:buFont typeface="Arial" panose="020B0604020202020204" pitchFamily="34" charset="0"/>
              <a:buChar char="•"/>
            </a:pPr>
            <a:r>
              <a:rPr lang="en-US" sz="2400" dirty="0" smtClean="0"/>
              <a:t>	</a:t>
            </a:r>
          </a:p>
          <a:p>
            <a:pPr marL="342900" indent="-342900">
              <a:buFont typeface="Arial" panose="020B0604020202020204" pitchFamily="34" charset="0"/>
              <a:buChar char="•"/>
            </a:pPr>
            <a:r>
              <a:rPr lang="en-US" sz="2400" dirty="0" smtClean="0"/>
              <a:t> </a:t>
            </a:r>
            <a:endParaRPr lang="en-US" sz="2400" dirty="0" smtClean="0"/>
          </a:p>
          <a:p>
            <a:pPr marL="342900" indent="-342900">
              <a:buFont typeface="Arial" panose="020B0604020202020204" pitchFamily="34" charset="0"/>
              <a:buChar char="•"/>
            </a:pPr>
            <a:r>
              <a:rPr lang="en-US" sz="2400" dirty="0" smtClean="0"/>
              <a:t>Saurabh Singh</a:t>
            </a:r>
          </a:p>
          <a:p>
            <a:endParaRPr lang="en-US" sz="2400" dirty="0"/>
          </a:p>
        </p:txBody>
      </p:sp>
    </p:spTree>
    <p:extLst>
      <p:ext uri="{BB962C8B-B14F-4D97-AF65-F5344CB8AC3E}">
        <p14:creationId xmlns:p14="http://schemas.microsoft.com/office/powerpoint/2010/main" val="24934966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TextBox 7"/>
          <p:cNvSpPr txBox="1"/>
          <p:nvPr/>
        </p:nvSpPr>
        <p:spPr>
          <a:xfrm>
            <a:off x="403307" y="1143630"/>
            <a:ext cx="8337385" cy="769441"/>
          </a:xfrm>
          <a:prstGeom prst="rect">
            <a:avLst/>
          </a:prstGeom>
          <a:noFill/>
        </p:spPr>
        <p:txBody>
          <a:bodyPr wrap="square" rtlCol="0">
            <a:spAutoFit/>
          </a:bodyPr>
          <a:lstStyle/>
          <a:p>
            <a:pPr algn="ctr"/>
            <a:r>
              <a:rPr lang="en-US" sz="4400" dirty="0"/>
              <a:t>Approach</a:t>
            </a:r>
          </a:p>
        </p:txBody>
      </p:sp>
      <p:sp>
        <p:nvSpPr>
          <p:cNvPr id="18" name="Subtitle 2"/>
          <p:cNvSpPr txBox="1">
            <a:spLocks/>
          </p:cNvSpPr>
          <p:nvPr/>
        </p:nvSpPr>
        <p:spPr>
          <a:xfrm>
            <a:off x="253789" y="5411805"/>
            <a:ext cx="7803912"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sz="6600" dirty="0"/>
              <a:t>Our Way!</a:t>
            </a:r>
          </a:p>
        </p:txBody>
      </p:sp>
      <p:sp>
        <p:nvSpPr>
          <p:cNvPr id="12" name="Oval 11"/>
          <p:cNvSpPr/>
          <p:nvPr/>
        </p:nvSpPr>
        <p:spPr>
          <a:xfrm>
            <a:off x="3551583" y="2213116"/>
            <a:ext cx="2305878" cy="2332382"/>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15989" y="2610815"/>
            <a:ext cx="1380400" cy="1380400"/>
          </a:xfrm>
          <a:prstGeom prst="rect">
            <a:avLst/>
          </a:prstGeom>
        </p:spPr>
      </p:pic>
    </p:spTree>
    <p:extLst>
      <p:ext uri="{BB962C8B-B14F-4D97-AF65-F5344CB8AC3E}">
        <p14:creationId xmlns:p14="http://schemas.microsoft.com/office/powerpoint/2010/main" val="1836632741"/>
      </p:ext>
    </p:extLst>
  </p:cSld>
  <p:clrMapOvr>
    <a:masterClrMapping/>
  </p:clrMapOvr>
  <p:transition spd="med">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TextBox 7"/>
          <p:cNvSpPr txBox="1"/>
          <p:nvPr/>
        </p:nvSpPr>
        <p:spPr>
          <a:xfrm>
            <a:off x="354053" y="1492383"/>
            <a:ext cx="8435894" cy="4154984"/>
          </a:xfrm>
          <a:prstGeom prst="rect">
            <a:avLst/>
          </a:prstGeom>
          <a:noFill/>
        </p:spPr>
        <p:txBody>
          <a:bodyPr wrap="square" rtlCol="0">
            <a:spAutoFit/>
          </a:bodyPr>
          <a:lstStyle/>
          <a:p>
            <a:r>
              <a:rPr lang="en-US" sz="2400" dirty="0">
                <a:solidFill>
                  <a:srgbClr val="00B0F0"/>
                </a:solidFill>
              </a:rPr>
              <a:t>We propose to implement a three tier approach in our project:</a:t>
            </a:r>
          </a:p>
          <a:p>
            <a:pPr marL="342900" lvl="0" indent="-342900">
              <a:buFont typeface="Arial" panose="020B0604020202020204" pitchFamily="34" charset="0"/>
              <a:buChar char="•"/>
            </a:pPr>
            <a:r>
              <a:rPr lang="en-US" sz="2400" b="1" u="sng" dirty="0">
                <a:solidFill>
                  <a:srgbClr val="00B0F0"/>
                </a:solidFill>
              </a:rPr>
              <a:t>MOBILE FRONTEND</a:t>
            </a:r>
            <a:r>
              <a:rPr lang="en-US" sz="2400" dirty="0">
                <a:solidFill>
                  <a:srgbClr val="00B0F0"/>
                </a:solidFill>
              </a:rPr>
              <a:t>: We will make applications on all the leading mobile platform. Application will be used to take the photo and also to display the output generated by the backend.</a:t>
            </a:r>
          </a:p>
          <a:p>
            <a:pPr marL="342900" lvl="0" indent="-342900">
              <a:buFont typeface="Arial" panose="020B0604020202020204" pitchFamily="34" charset="0"/>
              <a:buChar char="•"/>
            </a:pPr>
            <a:r>
              <a:rPr lang="en-US" sz="2400" b="1" u="sng" dirty="0">
                <a:solidFill>
                  <a:srgbClr val="00B0F0"/>
                </a:solidFill>
              </a:rPr>
              <a:t>PHP AND PYTHON</a:t>
            </a:r>
            <a:r>
              <a:rPr lang="en-US" sz="2400" dirty="0">
                <a:solidFill>
                  <a:srgbClr val="00B0F0"/>
                </a:solidFill>
              </a:rPr>
              <a:t>: PHP to receive/send requests by/to the app and python to run the shell commands and send the query to CNN model.</a:t>
            </a:r>
          </a:p>
          <a:p>
            <a:pPr marL="342900" lvl="0" indent="-342900">
              <a:buFont typeface="Arial" panose="020B0604020202020204" pitchFamily="34" charset="0"/>
              <a:buChar char="•"/>
            </a:pPr>
            <a:r>
              <a:rPr lang="en-US" sz="2400" b="1" u="sng" dirty="0">
                <a:solidFill>
                  <a:srgbClr val="00B0F0"/>
                </a:solidFill>
              </a:rPr>
              <a:t>NEURAL NETWORK</a:t>
            </a:r>
            <a:r>
              <a:rPr lang="en-US" sz="2400" dirty="0">
                <a:solidFill>
                  <a:srgbClr val="00B0F0"/>
                </a:solidFill>
              </a:rPr>
              <a:t>: CNN model will be used to recognize the query image.</a:t>
            </a:r>
          </a:p>
        </p:txBody>
      </p:sp>
      <p:sp>
        <p:nvSpPr>
          <p:cNvPr id="2" name="Rectangle 1"/>
          <p:cNvSpPr/>
          <p:nvPr/>
        </p:nvSpPr>
        <p:spPr>
          <a:xfrm>
            <a:off x="0" y="-275771"/>
            <a:ext cx="9144000" cy="1231735"/>
          </a:xfrm>
          <a:prstGeom prst="rect">
            <a:avLst/>
          </a:prstGeom>
          <a:solidFill>
            <a:schemeClr val="bg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Subtitle 2"/>
          <p:cNvSpPr txBox="1">
            <a:spLocks/>
          </p:cNvSpPr>
          <p:nvPr/>
        </p:nvSpPr>
        <p:spPr>
          <a:xfrm>
            <a:off x="354053" y="-196464"/>
            <a:ext cx="7803912"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en-US" sz="5400" dirty="0"/>
              <a:t>Approach</a:t>
            </a:r>
          </a:p>
        </p:txBody>
      </p:sp>
    </p:spTree>
    <p:extLst>
      <p:ext uri="{BB962C8B-B14F-4D97-AF65-F5344CB8AC3E}">
        <p14:creationId xmlns:p14="http://schemas.microsoft.com/office/powerpoint/2010/main" val="3279634067"/>
      </p:ext>
    </p:extLst>
  </p:cSld>
  <p:clrMapOvr>
    <a:masterClrMapping/>
  </p:clrMapOvr>
  <p:transition spd="med">
    <p:pull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TextBox 7"/>
          <p:cNvSpPr txBox="1"/>
          <p:nvPr/>
        </p:nvSpPr>
        <p:spPr>
          <a:xfrm>
            <a:off x="403307" y="1143630"/>
            <a:ext cx="8337385" cy="769441"/>
          </a:xfrm>
          <a:prstGeom prst="rect">
            <a:avLst/>
          </a:prstGeom>
          <a:noFill/>
        </p:spPr>
        <p:txBody>
          <a:bodyPr wrap="square" rtlCol="0">
            <a:spAutoFit/>
          </a:bodyPr>
          <a:lstStyle/>
          <a:p>
            <a:pPr algn="ctr"/>
            <a:r>
              <a:rPr lang="en-US" sz="4400" dirty="0"/>
              <a:t>Prototype</a:t>
            </a:r>
          </a:p>
        </p:txBody>
      </p:sp>
      <p:sp>
        <p:nvSpPr>
          <p:cNvPr id="18" name="Subtitle 2"/>
          <p:cNvSpPr txBox="1">
            <a:spLocks/>
          </p:cNvSpPr>
          <p:nvPr/>
        </p:nvSpPr>
        <p:spPr>
          <a:xfrm>
            <a:off x="253789" y="5411805"/>
            <a:ext cx="7803912"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sz="6600" dirty="0"/>
              <a:t>Our Way!</a:t>
            </a:r>
          </a:p>
        </p:txBody>
      </p:sp>
      <p:sp>
        <p:nvSpPr>
          <p:cNvPr id="12" name="Oval 11"/>
          <p:cNvSpPr/>
          <p:nvPr/>
        </p:nvSpPr>
        <p:spPr>
          <a:xfrm>
            <a:off x="3551583" y="2213116"/>
            <a:ext cx="2305878" cy="2332382"/>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15989" y="2610815"/>
            <a:ext cx="1380400" cy="1380400"/>
          </a:xfrm>
          <a:prstGeom prst="rect">
            <a:avLst/>
          </a:prstGeom>
        </p:spPr>
      </p:pic>
    </p:spTree>
    <p:extLst>
      <p:ext uri="{BB962C8B-B14F-4D97-AF65-F5344CB8AC3E}">
        <p14:creationId xmlns:p14="http://schemas.microsoft.com/office/powerpoint/2010/main" val="3024687179"/>
      </p:ext>
    </p:extLst>
  </p:cSld>
  <p:clrMapOvr>
    <a:masterClrMapping/>
  </p:clrMapOvr>
  <p:transition spd="med">
    <p:pull/>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5AC34C-75EC-4A53-91CD-004E2105377E}"/>
              </a:ext>
            </a:extLst>
          </p:cNvPr>
          <p:cNvSpPr/>
          <p:nvPr/>
        </p:nvSpPr>
        <p:spPr>
          <a:xfrm>
            <a:off x="0" y="0"/>
            <a:ext cx="9144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1734001-67E2-4134-8EF0-8A76206DAD69}"/>
              </a:ext>
            </a:extLst>
          </p:cNvPr>
          <p:cNvSpPr>
            <a:spLocks noGrp="1"/>
          </p:cNvSpPr>
          <p:nvPr>
            <p:ph idx="1"/>
          </p:nvPr>
        </p:nvSpPr>
        <p:spPr>
          <a:xfrm>
            <a:off x="1441764" y="1753986"/>
            <a:ext cx="7524003" cy="3938557"/>
          </a:xfrm>
        </p:spPr>
        <p:txBody>
          <a:bodyPr/>
          <a:lstStyle/>
          <a:p>
            <a:pPr marL="0" indent="0" algn="r">
              <a:buNone/>
            </a:pPr>
            <a:r>
              <a:rPr lang="en-US" sz="2400" dirty="0" smtClean="0"/>
              <a:t>Our prototype is compatible with all</a:t>
            </a:r>
          </a:p>
          <a:p>
            <a:pPr marL="0" indent="0" algn="r">
              <a:buNone/>
            </a:pPr>
            <a:r>
              <a:rPr lang="en-US" sz="2400" dirty="0" smtClean="0"/>
              <a:t>the leading mobile  platforms </a:t>
            </a:r>
          </a:p>
          <a:p>
            <a:pPr marL="0" indent="0" algn="r">
              <a:buNone/>
            </a:pPr>
            <a:r>
              <a:rPr lang="en-US" sz="2400" b="1" dirty="0" smtClean="0"/>
              <a:t>No APIs</a:t>
            </a:r>
          </a:p>
          <a:p>
            <a:pPr marL="0" indent="0" algn="r">
              <a:buNone/>
            </a:pPr>
            <a:r>
              <a:rPr lang="en-US" sz="2400" b="1" dirty="0" smtClean="0"/>
              <a:t>have been used during the process</a:t>
            </a:r>
          </a:p>
          <a:p>
            <a:pPr marL="0" indent="0" algn="r">
              <a:buNone/>
            </a:pPr>
            <a:r>
              <a:rPr lang="en-US" sz="2400" b="1" dirty="0" smtClean="0"/>
              <a:t>of making of this prototype.</a:t>
            </a:r>
            <a:endParaRPr lang="en-US" sz="2400" b="1" dirty="0"/>
          </a:p>
        </p:txBody>
      </p:sp>
      <p:sp>
        <p:nvSpPr>
          <p:cNvPr id="5" name="Rectangle 4">
            <a:extLst>
              <a:ext uri="{FF2B5EF4-FFF2-40B4-BE49-F238E27FC236}">
                <a16:creationId xmlns:a16="http://schemas.microsoft.com/office/drawing/2014/main" id="{61C19D2F-7DF8-461F-938E-09578183754B}"/>
              </a:ext>
            </a:extLst>
          </p:cNvPr>
          <p:cNvSpPr/>
          <p:nvPr/>
        </p:nvSpPr>
        <p:spPr>
          <a:xfrm>
            <a:off x="-2" y="-120592"/>
            <a:ext cx="9144000" cy="1231735"/>
          </a:xfrm>
          <a:prstGeom prst="rect">
            <a:avLst/>
          </a:prstGeom>
          <a:solidFill>
            <a:schemeClr val="bg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ubtitle 2">
            <a:extLst>
              <a:ext uri="{FF2B5EF4-FFF2-40B4-BE49-F238E27FC236}">
                <a16:creationId xmlns:a16="http://schemas.microsoft.com/office/drawing/2014/main" id="{686EED82-EA69-4B28-B936-175A636730A7}"/>
              </a:ext>
            </a:extLst>
          </p:cNvPr>
          <p:cNvSpPr txBox="1">
            <a:spLocks/>
          </p:cNvSpPr>
          <p:nvPr/>
        </p:nvSpPr>
        <p:spPr>
          <a:xfrm>
            <a:off x="354053" y="-196464"/>
            <a:ext cx="7803912"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en-US" sz="5400" dirty="0"/>
              <a:t>Prototype</a:t>
            </a:r>
          </a:p>
        </p:txBody>
      </p:sp>
      <p:pic>
        <p:nvPicPr>
          <p:cNvPr id="7" name="Picture 6">
            <a:extLst>
              <a:ext uri="{FF2B5EF4-FFF2-40B4-BE49-F238E27FC236}">
                <a16:creationId xmlns:a16="http://schemas.microsoft.com/office/drawing/2014/main" id="{2D1D0B08-A19B-4D32-9B3A-B6531139A3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4053" y="1231735"/>
            <a:ext cx="2723984" cy="5481668"/>
          </a:xfrm>
          <a:prstGeom prst="rect">
            <a:avLst/>
          </a:prstGeom>
        </p:spPr>
      </p:pic>
      <p:pic>
        <p:nvPicPr>
          <p:cNvPr id="2050" name="Picture 2" descr="https://scontent-cdt1-1.xx.fbcdn.net/v/t34.0-12/20668348_1769423953085991_1133349498_n.png?oh=a593c9f4e3fc315d5ce3f309138f0e2a&amp;oe=59884B25">
            <a:extLst>
              <a:ext uri="{FF2B5EF4-FFF2-40B4-BE49-F238E27FC236}">
                <a16:creationId xmlns:a16="http://schemas.microsoft.com/office/drawing/2014/main" id="{B97BC01C-6849-49D3-831A-9E4218E28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648" y="1596983"/>
            <a:ext cx="2546794" cy="469575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F78B0B7-200D-4F1A-BCFB-E3A92876A929}"/>
              </a:ext>
            </a:extLst>
          </p:cNvPr>
          <p:cNvSpPr txBox="1"/>
          <p:nvPr/>
        </p:nvSpPr>
        <p:spPr>
          <a:xfrm>
            <a:off x="3078037" y="6324036"/>
            <a:ext cx="5707178" cy="307777"/>
          </a:xfrm>
          <a:prstGeom prst="rect">
            <a:avLst/>
          </a:prstGeom>
          <a:noFill/>
        </p:spPr>
        <p:txBody>
          <a:bodyPr wrap="square" rtlCol="0">
            <a:spAutoFit/>
          </a:bodyPr>
          <a:lstStyle/>
          <a:p>
            <a:r>
              <a:rPr lang="en-US" sz="1400" dirty="0"/>
              <a:t>Actual screenshot of the prototype</a:t>
            </a:r>
          </a:p>
        </p:txBody>
      </p:sp>
    </p:spTree>
    <p:extLst>
      <p:ext uri="{BB962C8B-B14F-4D97-AF65-F5344CB8AC3E}">
        <p14:creationId xmlns:p14="http://schemas.microsoft.com/office/powerpoint/2010/main" val="2916757672"/>
      </p:ext>
    </p:extLst>
  </p:cSld>
  <p:clrMapOvr>
    <a:masterClrMapping/>
  </p:clrMapOvr>
  <p:transition spd="slow">
    <p:cove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5AC34C-75EC-4A53-91CD-004E2105377E}"/>
              </a:ext>
            </a:extLst>
          </p:cNvPr>
          <p:cNvSpPr/>
          <p:nvPr/>
        </p:nvSpPr>
        <p:spPr>
          <a:xfrm>
            <a:off x="-2" y="-16626"/>
            <a:ext cx="9144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1734001-67E2-4134-8EF0-8A76206DAD69}"/>
              </a:ext>
            </a:extLst>
          </p:cNvPr>
          <p:cNvSpPr>
            <a:spLocks noGrp="1"/>
          </p:cNvSpPr>
          <p:nvPr>
            <p:ph idx="1"/>
          </p:nvPr>
        </p:nvSpPr>
        <p:spPr>
          <a:xfrm>
            <a:off x="219686" y="1106777"/>
            <a:ext cx="7524003" cy="3938557"/>
          </a:xfrm>
        </p:spPr>
        <p:txBody>
          <a:bodyPr/>
          <a:lstStyle/>
          <a:p>
            <a:pPr marL="0" indent="0">
              <a:buNone/>
            </a:pPr>
            <a:r>
              <a:rPr lang="en-US" sz="2400" dirty="0"/>
              <a:t>The android frontend application have been made using the Apache Cordova mobile development framework.</a:t>
            </a:r>
          </a:p>
          <a:p>
            <a:pPr marL="0" indent="0">
              <a:buNone/>
            </a:pPr>
            <a:r>
              <a:rPr lang="en-US" sz="2400" dirty="0"/>
              <a:t>The application gives the user two </a:t>
            </a:r>
          </a:p>
          <a:p>
            <a:pPr marL="0" indent="0">
              <a:buNone/>
            </a:pPr>
            <a:r>
              <a:rPr lang="en-US" sz="2400" dirty="0"/>
              <a:t>ways to submit the image:</a:t>
            </a:r>
          </a:p>
          <a:p>
            <a:pPr marL="457200" indent="-457200">
              <a:buClr>
                <a:schemeClr val="tx1"/>
              </a:buClr>
              <a:buFont typeface="+mj-lt"/>
              <a:buAutoNum type="arabicPeriod"/>
            </a:pPr>
            <a:r>
              <a:rPr lang="en-US" sz="2000" dirty="0"/>
              <a:t>Using camera input.</a:t>
            </a:r>
          </a:p>
          <a:p>
            <a:pPr marL="457200" indent="-457200">
              <a:buClr>
                <a:schemeClr val="tx1"/>
              </a:buClr>
              <a:buFont typeface="+mj-lt"/>
              <a:buAutoNum type="arabicPeriod"/>
            </a:pPr>
            <a:r>
              <a:rPr lang="en-US" sz="2000" dirty="0"/>
              <a:t>Directly from gallery.</a:t>
            </a:r>
          </a:p>
        </p:txBody>
      </p:sp>
      <p:sp>
        <p:nvSpPr>
          <p:cNvPr id="5" name="Rectangle 4">
            <a:extLst>
              <a:ext uri="{FF2B5EF4-FFF2-40B4-BE49-F238E27FC236}">
                <a16:creationId xmlns:a16="http://schemas.microsoft.com/office/drawing/2014/main" id="{61C19D2F-7DF8-461F-938E-09578183754B}"/>
              </a:ext>
            </a:extLst>
          </p:cNvPr>
          <p:cNvSpPr/>
          <p:nvPr/>
        </p:nvSpPr>
        <p:spPr>
          <a:xfrm>
            <a:off x="-2" y="-120592"/>
            <a:ext cx="9144000" cy="1231735"/>
          </a:xfrm>
          <a:prstGeom prst="rect">
            <a:avLst/>
          </a:prstGeom>
          <a:solidFill>
            <a:schemeClr val="bg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ubtitle 2">
            <a:extLst>
              <a:ext uri="{FF2B5EF4-FFF2-40B4-BE49-F238E27FC236}">
                <a16:creationId xmlns:a16="http://schemas.microsoft.com/office/drawing/2014/main" id="{686EED82-EA69-4B28-B936-175A636730A7}"/>
              </a:ext>
            </a:extLst>
          </p:cNvPr>
          <p:cNvSpPr txBox="1">
            <a:spLocks/>
          </p:cNvSpPr>
          <p:nvPr/>
        </p:nvSpPr>
        <p:spPr>
          <a:xfrm>
            <a:off x="354053" y="-196464"/>
            <a:ext cx="7803912"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en-US" sz="5400" dirty="0"/>
              <a:t>Mobile Application</a:t>
            </a:r>
          </a:p>
        </p:txBody>
      </p:sp>
    </p:spTree>
    <p:extLst>
      <p:ext uri="{BB962C8B-B14F-4D97-AF65-F5344CB8AC3E}">
        <p14:creationId xmlns:p14="http://schemas.microsoft.com/office/powerpoint/2010/main" val="3528184540"/>
      </p:ext>
    </p:extLst>
  </p:cSld>
  <p:clrMapOvr>
    <a:masterClrMapping/>
  </p:clrMapOvr>
  <p:transition spd="slow">
    <p:cove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5AC34C-75EC-4A53-91CD-004E2105377E}"/>
              </a:ext>
            </a:extLst>
          </p:cNvPr>
          <p:cNvSpPr/>
          <p:nvPr/>
        </p:nvSpPr>
        <p:spPr>
          <a:xfrm>
            <a:off x="-6535" y="0"/>
            <a:ext cx="9144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1734001-67E2-4134-8EF0-8A76206DAD69}"/>
              </a:ext>
            </a:extLst>
          </p:cNvPr>
          <p:cNvSpPr>
            <a:spLocks noGrp="1"/>
          </p:cNvSpPr>
          <p:nvPr>
            <p:ph idx="1"/>
          </p:nvPr>
        </p:nvSpPr>
        <p:spPr>
          <a:xfrm>
            <a:off x="500539" y="1737733"/>
            <a:ext cx="8142917" cy="3938557"/>
          </a:xfrm>
        </p:spPr>
        <p:txBody>
          <a:bodyPr>
            <a:normAutofit/>
          </a:bodyPr>
          <a:lstStyle/>
          <a:p>
            <a:pPr marL="0" indent="0">
              <a:buNone/>
            </a:pPr>
            <a:r>
              <a:rPr lang="en-US" sz="2800" dirty="0"/>
              <a:t>The image send by the application will be received by the server which will run a PHP script. The PHP script will then rename the file. This renamed file will send to the python code which will resize the image. This resized image is then fed to the neural network.</a:t>
            </a:r>
            <a:endParaRPr lang="en-US" sz="2400" dirty="0"/>
          </a:p>
        </p:txBody>
      </p:sp>
      <p:sp>
        <p:nvSpPr>
          <p:cNvPr id="5" name="Rectangle 4">
            <a:extLst>
              <a:ext uri="{FF2B5EF4-FFF2-40B4-BE49-F238E27FC236}">
                <a16:creationId xmlns:a16="http://schemas.microsoft.com/office/drawing/2014/main" id="{61C19D2F-7DF8-461F-938E-09578183754B}"/>
              </a:ext>
            </a:extLst>
          </p:cNvPr>
          <p:cNvSpPr/>
          <p:nvPr/>
        </p:nvSpPr>
        <p:spPr>
          <a:xfrm>
            <a:off x="-2" y="-124958"/>
            <a:ext cx="9144000" cy="1231735"/>
          </a:xfrm>
          <a:prstGeom prst="rect">
            <a:avLst/>
          </a:prstGeom>
          <a:solidFill>
            <a:schemeClr val="bg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ubtitle 2">
            <a:extLst>
              <a:ext uri="{FF2B5EF4-FFF2-40B4-BE49-F238E27FC236}">
                <a16:creationId xmlns:a16="http://schemas.microsoft.com/office/drawing/2014/main" id="{686EED82-EA69-4B28-B936-175A636730A7}"/>
              </a:ext>
            </a:extLst>
          </p:cNvPr>
          <p:cNvSpPr txBox="1">
            <a:spLocks/>
          </p:cNvSpPr>
          <p:nvPr/>
        </p:nvSpPr>
        <p:spPr>
          <a:xfrm>
            <a:off x="354053" y="-196464"/>
            <a:ext cx="7803912"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buNone/>
            </a:pPr>
            <a:r>
              <a:rPr lang="en-US" sz="5400" dirty="0"/>
              <a:t>PHP and Python</a:t>
            </a:r>
          </a:p>
        </p:txBody>
      </p:sp>
    </p:spTree>
    <p:extLst>
      <p:ext uri="{BB962C8B-B14F-4D97-AF65-F5344CB8AC3E}">
        <p14:creationId xmlns:p14="http://schemas.microsoft.com/office/powerpoint/2010/main" val="2425267459"/>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72ED70-FCC0-4343-9221-1B1BBF4AA78E}"/>
              </a:ext>
            </a:extLst>
          </p:cNvPr>
          <p:cNvSpPr/>
          <p:nvPr/>
        </p:nvSpPr>
        <p:spPr>
          <a:xfrm>
            <a:off x="0" y="0"/>
            <a:ext cx="9144000" cy="6858000"/>
          </a:xfrm>
          <a:prstGeom prst="rect">
            <a:avLst/>
          </a:prstGeom>
          <a:solidFill>
            <a:schemeClr val="bg1">
              <a:lumMod val="85000"/>
              <a:lumOff val="1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3911D7-8C51-4A05-89ED-4CB063C1373D}"/>
              </a:ext>
            </a:extLst>
          </p:cNvPr>
          <p:cNvSpPr>
            <a:spLocks noGrp="1"/>
          </p:cNvSpPr>
          <p:nvPr>
            <p:ph type="title"/>
          </p:nvPr>
        </p:nvSpPr>
        <p:spPr/>
        <p:txBody>
          <a:bodyPr/>
          <a:lstStyle/>
          <a:p>
            <a:r>
              <a:rPr lang="en-US" sz="5400" dirty="0"/>
              <a:t>Neural Network</a:t>
            </a:r>
          </a:p>
        </p:txBody>
      </p:sp>
      <p:sp>
        <p:nvSpPr>
          <p:cNvPr id="5" name="Content Placeholder 4">
            <a:extLst>
              <a:ext uri="{FF2B5EF4-FFF2-40B4-BE49-F238E27FC236}">
                <a16:creationId xmlns:a16="http://schemas.microsoft.com/office/drawing/2014/main" id="{2D2DEDA8-77D5-4BE3-B708-FA09857790D5}"/>
              </a:ext>
            </a:extLst>
          </p:cNvPr>
          <p:cNvSpPr>
            <a:spLocks noGrp="1"/>
          </p:cNvSpPr>
          <p:nvPr>
            <p:ph idx="1"/>
          </p:nvPr>
        </p:nvSpPr>
        <p:spPr>
          <a:xfrm>
            <a:off x="809995" y="4095687"/>
            <a:ext cx="7524003" cy="2363301"/>
          </a:xfrm>
        </p:spPr>
        <p:txBody>
          <a:bodyPr>
            <a:normAutofit fontScale="92500" lnSpcReduction="20000"/>
          </a:bodyPr>
          <a:lstStyle/>
          <a:p>
            <a:r>
              <a:rPr lang="en-US" dirty="0"/>
              <a:t>Our network:</a:t>
            </a:r>
          </a:p>
          <a:p>
            <a:pPr lvl="1"/>
            <a:r>
              <a:rPr lang="en-US" dirty="0"/>
              <a:t>Can classify four day to day things: Roses, Sunflowers, Apples and Bananas</a:t>
            </a:r>
          </a:p>
          <a:p>
            <a:pPr lvl="1"/>
            <a:r>
              <a:rPr lang="en-US" dirty="0"/>
              <a:t>Contains 6 level Convolutional Neural Network.</a:t>
            </a:r>
          </a:p>
          <a:p>
            <a:pPr lvl="1"/>
            <a:r>
              <a:rPr lang="en-US" dirty="0"/>
              <a:t>We have made three backend models having accuracy 65%, 67% and 70% respectively.</a:t>
            </a:r>
          </a:p>
          <a:p>
            <a:pPr lvl="1"/>
            <a:r>
              <a:rPr lang="en-US" dirty="0"/>
              <a:t>The model we have used is the one with accuracy of approx. 70%.</a:t>
            </a:r>
          </a:p>
        </p:txBody>
      </p:sp>
      <p:pic>
        <p:nvPicPr>
          <p:cNvPr id="1026" name="Picture 2" descr="Image result for convolutional neural network">
            <a:extLst>
              <a:ext uri="{FF2B5EF4-FFF2-40B4-BE49-F238E27FC236}">
                <a16:creationId xmlns:a16="http://schemas.microsoft.com/office/drawing/2014/main" id="{61F2CA34-7AC4-4377-B780-DB12414AFF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404" y="1898090"/>
            <a:ext cx="9069187" cy="2267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89524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375732-1240-4551-94D0-BBFC1C3D480D}"/>
              </a:ext>
            </a:extLst>
          </p:cNvPr>
          <p:cNvSpPr/>
          <p:nvPr/>
        </p:nvSpPr>
        <p:spPr>
          <a:xfrm>
            <a:off x="0" y="0"/>
            <a:ext cx="9144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0D6A253-9B37-4304-8A8E-8A75F3BD1FF3}"/>
              </a:ext>
            </a:extLst>
          </p:cNvPr>
          <p:cNvSpPr>
            <a:spLocks noGrp="1"/>
          </p:cNvSpPr>
          <p:nvPr>
            <p:ph idx="1"/>
          </p:nvPr>
        </p:nvSpPr>
        <p:spPr>
          <a:xfrm>
            <a:off x="141316" y="1706897"/>
            <a:ext cx="8861367" cy="3636510"/>
          </a:xfrm>
        </p:spPr>
        <p:txBody>
          <a:bodyPr>
            <a:normAutofit/>
          </a:bodyPr>
          <a:lstStyle/>
          <a:p>
            <a:pPr marL="0" indent="0" algn="ctr">
              <a:buNone/>
            </a:pPr>
            <a:r>
              <a:rPr lang="en-US" sz="3200" b="1" dirty="0"/>
              <a:t>Using this application an essence of Digital Learning is brought in the palm of the children (or anyone who uses it).</a:t>
            </a:r>
          </a:p>
        </p:txBody>
      </p:sp>
    </p:spTree>
    <p:extLst>
      <p:ext uri="{BB962C8B-B14F-4D97-AF65-F5344CB8AC3E}">
        <p14:creationId xmlns:p14="http://schemas.microsoft.com/office/powerpoint/2010/main" val="15679094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1"/>
          <p:cNvPicPr/>
          <p:nvPr/>
        </p:nvPicPr>
        <p:blipFill>
          <a:blip r:embed="rId2">
            <a:extLst>
              <a:ext uri="{28A0092B-C50C-407E-A947-70E740481C1C}">
                <a14:useLocalDpi xmlns:a14="http://schemas.microsoft.com/office/drawing/2010/main" val="0"/>
              </a:ext>
            </a:extLst>
          </a:blip>
          <a:stretch>
            <a:fillRect/>
          </a:stretch>
        </p:blipFill>
        <p:spPr bwMode="auto">
          <a:xfrm rot="5400000">
            <a:off x="659672" y="1691641"/>
            <a:ext cx="6505306" cy="3513909"/>
          </a:xfrm>
          <a:prstGeom prst="rect">
            <a:avLst/>
          </a:prstGeom>
        </p:spPr>
      </p:pic>
    </p:spTree>
    <p:extLst>
      <p:ext uri="{BB962C8B-B14F-4D97-AF65-F5344CB8AC3E}">
        <p14:creationId xmlns:p14="http://schemas.microsoft.com/office/powerpoint/2010/main" val="311816287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2"/>
          <p:cNvPicPr>
            <a:picLocks noGrp="1"/>
          </p:cNvPicPr>
          <p:nvPr>
            <p:ph idx="1"/>
          </p:nvPr>
        </p:nvPicPr>
        <p:blipFill>
          <a:blip r:embed="rId2"/>
          <a:stretch>
            <a:fillRect/>
          </a:stretch>
        </p:blipFill>
        <p:spPr bwMode="auto">
          <a:xfrm>
            <a:off x="2638697" y="143691"/>
            <a:ext cx="3631473" cy="6714309"/>
          </a:xfrm>
          <a:prstGeom prst="rect">
            <a:avLst/>
          </a:prstGeom>
        </p:spPr>
      </p:pic>
    </p:spTree>
    <p:extLst>
      <p:ext uri="{BB962C8B-B14F-4D97-AF65-F5344CB8AC3E}">
        <p14:creationId xmlns:p14="http://schemas.microsoft.com/office/powerpoint/2010/main" val="18999219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sp>
        <p:nvSpPr>
          <p:cNvPr id="4" name="Rectangle 3"/>
          <p:cNvSpPr/>
          <p:nvPr/>
        </p:nvSpPr>
        <p:spPr>
          <a:xfrm>
            <a:off x="0" y="0"/>
            <a:ext cx="9144000" cy="6858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TextBox 7"/>
          <p:cNvSpPr txBox="1"/>
          <p:nvPr/>
        </p:nvSpPr>
        <p:spPr>
          <a:xfrm>
            <a:off x="809997" y="1885694"/>
            <a:ext cx="7892554" cy="2492990"/>
          </a:xfrm>
          <a:prstGeom prst="rect">
            <a:avLst/>
          </a:prstGeom>
          <a:noFill/>
        </p:spPr>
        <p:txBody>
          <a:bodyPr wrap="square" rtlCol="0">
            <a:spAutoFit/>
          </a:bodyPr>
          <a:lstStyle/>
          <a:p>
            <a:pPr algn="ctr"/>
            <a:r>
              <a:rPr lang="en-US" sz="5400" i="1" dirty="0"/>
              <a:t>“</a:t>
            </a:r>
            <a:r>
              <a:rPr lang="en-US" sz="4800" i="1" dirty="0"/>
              <a:t>IMAGE ANALYTICS USING CONVOLUTIONAL NEURAL NETWORK</a:t>
            </a:r>
            <a:r>
              <a:rPr lang="en-US" sz="5400" i="1" dirty="0"/>
              <a:t>”</a:t>
            </a:r>
          </a:p>
        </p:txBody>
      </p:sp>
      <p:sp>
        <p:nvSpPr>
          <p:cNvPr id="18" name="Subtitle 2"/>
          <p:cNvSpPr txBox="1">
            <a:spLocks/>
          </p:cNvSpPr>
          <p:nvPr/>
        </p:nvSpPr>
        <p:spPr>
          <a:xfrm>
            <a:off x="253789" y="5411805"/>
            <a:ext cx="7803912"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sz="4800" dirty="0"/>
              <a:t>TOPIC</a:t>
            </a:r>
          </a:p>
        </p:txBody>
      </p:sp>
    </p:spTree>
    <p:extLst>
      <p:ext uri="{BB962C8B-B14F-4D97-AF65-F5344CB8AC3E}">
        <p14:creationId xmlns:p14="http://schemas.microsoft.com/office/powerpoint/2010/main" val="8080786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C:\Users\SAURABH\Desktop\algo\APPS\proj_pics\Screenshot_2017-10-29-16-19-00-125_android.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68881" y="182880"/>
            <a:ext cx="3749040" cy="6348548"/>
          </a:xfrm>
          <a:prstGeom prst="rect">
            <a:avLst/>
          </a:prstGeom>
          <a:noFill/>
          <a:ln>
            <a:noFill/>
          </a:ln>
        </p:spPr>
      </p:pic>
    </p:spTree>
    <p:extLst>
      <p:ext uri="{BB962C8B-B14F-4D97-AF65-F5344CB8AC3E}">
        <p14:creationId xmlns:p14="http://schemas.microsoft.com/office/powerpoint/2010/main" val="17416430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SAURABH\Desktop\algo\APPS\proj_pics\Screenshot_2017-10-29-16-19-34-851_com.miui.gallery.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03566" y="0"/>
            <a:ext cx="4741817" cy="6606405"/>
          </a:xfrm>
          <a:prstGeom prst="rect">
            <a:avLst/>
          </a:prstGeom>
          <a:noFill/>
          <a:ln>
            <a:noFill/>
          </a:ln>
        </p:spPr>
      </p:pic>
    </p:spTree>
    <p:extLst>
      <p:ext uri="{BB962C8B-B14F-4D97-AF65-F5344CB8AC3E}">
        <p14:creationId xmlns:p14="http://schemas.microsoft.com/office/powerpoint/2010/main" val="19455802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C:\Users\SAURABH\Desktop\algo\APPS\proj_pics\Screenshot_2017-10-29-16-19-57-486_com.phonegap.helloworld.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47258" y="156755"/>
            <a:ext cx="3918856" cy="6505301"/>
          </a:xfrm>
          <a:prstGeom prst="rect">
            <a:avLst/>
          </a:prstGeom>
          <a:noFill/>
          <a:ln>
            <a:noFill/>
          </a:ln>
        </p:spPr>
      </p:pic>
    </p:spTree>
    <p:extLst>
      <p:ext uri="{BB962C8B-B14F-4D97-AF65-F5344CB8AC3E}">
        <p14:creationId xmlns:p14="http://schemas.microsoft.com/office/powerpoint/2010/main" val="162526432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extBox 1"/>
          <p:cNvSpPr txBox="1"/>
          <p:nvPr/>
        </p:nvSpPr>
        <p:spPr>
          <a:xfrm>
            <a:off x="602386" y="2041717"/>
            <a:ext cx="7728045" cy="2369880"/>
          </a:xfrm>
          <a:prstGeom prst="rect">
            <a:avLst/>
          </a:prstGeom>
          <a:noFill/>
        </p:spPr>
        <p:txBody>
          <a:bodyPr wrap="square" rtlCol="0">
            <a:spAutoFit/>
          </a:bodyPr>
          <a:lstStyle/>
          <a:p>
            <a:r>
              <a:rPr lang="en-US" sz="3600" dirty="0">
                <a:latin typeface="Blackadder ITC" panose="04020505051007020D02" pitchFamily="82" charset="0"/>
              </a:rPr>
              <a:t> </a:t>
            </a:r>
          </a:p>
          <a:p>
            <a:r>
              <a:rPr lang="en-US" sz="4400" dirty="0">
                <a:latin typeface="Script MT Bold" panose="03040602040607080904" pitchFamily="66" charset="0"/>
              </a:rPr>
              <a:t>“Curiosity is the wick in the candle of learning</a:t>
            </a:r>
            <a:r>
              <a:rPr lang="en-US" sz="4000" dirty="0">
                <a:latin typeface="Harlow Solid Italic" panose="04030604020F02020D02" pitchFamily="82" charset="0"/>
              </a:rPr>
              <a:t>”</a:t>
            </a:r>
            <a:endParaRPr lang="en-US" sz="3600" dirty="0">
              <a:latin typeface="Harlow Solid Italic" panose="04030604020F02020D02" pitchFamily="82" charset="0"/>
            </a:endParaRPr>
          </a:p>
          <a:p>
            <a:pPr algn="r"/>
            <a:r>
              <a:rPr lang="en-US" dirty="0">
                <a:latin typeface="Script MT Bold" panose="03040602040607080904" pitchFamily="66" charset="0"/>
              </a:rPr>
              <a:t> </a:t>
            </a:r>
            <a:r>
              <a:rPr lang="en-US" sz="2400" dirty="0">
                <a:latin typeface="Script MT Bold" panose="03040602040607080904" pitchFamily="66" charset="0"/>
              </a:rPr>
              <a:t>- William Arthur Ward</a:t>
            </a:r>
          </a:p>
        </p:txBody>
      </p:sp>
      <p:sp>
        <p:nvSpPr>
          <p:cNvPr id="4" name="Subtitle 2">
            <a:extLst>
              <a:ext uri="{FF2B5EF4-FFF2-40B4-BE49-F238E27FC236}">
                <a16:creationId xmlns:a16="http://schemas.microsoft.com/office/drawing/2014/main" id="{07586F37-7553-4F34-89EB-338703D232D5}"/>
              </a:ext>
            </a:extLst>
          </p:cNvPr>
          <p:cNvSpPr txBox="1">
            <a:spLocks/>
          </p:cNvSpPr>
          <p:nvPr/>
        </p:nvSpPr>
        <p:spPr>
          <a:xfrm>
            <a:off x="0" y="2513730"/>
            <a:ext cx="8890211"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lgn="ctr">
              <a:buNone/>
            </a:pPr>
            <a:r>
              <a:rPr lang="en-US" sz="7200" dirty="0"/>
              <a:t>Thank you :)</a:t>
            </a:r>
            <a:endParaRPr lang="en-US" sz="4400" dirty="0"/>
          </a:p>
          <a:p>
            <a:pPr marL="0" indent="0" algn="ctr">
              <a:buNone/>
            </a:pPr>
            <a:r>
              <a:rPr lang="en-US" sz="4400" dirty="0"/>
              <a:t>questions ?</a:t>
            </a:r>
          </a:p>
        </p:txBody>
      </p:sp>
    </p:spTree>
    <p:extLst>
      <p:ext uri="{BB962C8B-B14F-4D97-AF65-F5344CB8AC3E}">
        <p14:creationId xmlns:p14="http://schemas.microsoft.com/office/powerpoint/2010/main" val="21783441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08998E-17 -2.22222E-6 L -0.92778 -0.00324 " pathEditMode="relative" rAng="0" ptsTypes="AA">
                                      <p:cBhvr>
                                        <p:cTn id="6" dur="2000" fill="hold"/>
                                        <p:tgtEl>
                                          <p:spTgt spid="2"/>
                                        </p:tgtEl>
                                        <p:attrNameLst>
                                          <p:attrName>ppt_x</p:attrName>
                                          <p:attrName>ppt_y</p:attrName>
                                        </p:attrNameLst>
                                      </p:cBhvr>
                                      <p:rCtr x="-46354" y="-255"/>
                                    </p:animMotion>
                                  </p:childTnLst>
                                </p:cTn>
                              </p:par>
                            </p:childTnLst>
                          </p:cTn>
                        </p:par>
                        <p:par>
                          <p:cTn id="7" fill="hold">
                            <p:stCondLst>
                              <p:cond delay="2000"/>
                            </p:stCondLst>
                            <p:childTnLst>
                              <p:par>
                                <p:cTn id="8" presetID="10" presetClass="entr" presetSubtype="0" fill="hold" grpId="0" nodeType="afterEffect">
                                  <p:stCondLst>
                                    <p:cond delay="5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5" name="Picture 14"/>
          <p:cNvPicPr>
            <a:picLocks noChangeAspect="1"/>
          </p:cNvPicPr>
          <p:nvPr/>
        </p:nvPicPr>
        <p:blipFill>
          <a:blip r:embed="rId2" cstate="print">
            <a:biLevel thresh="75000"/>
            <a:extLst>
              <a:ext uri="{28A0092B-C50C-407E-A947-70E740481C1C}">
                <a14:useLocalDpi xmlns:a14="http://schemas.microsoft.com/office/drawing/2010/main" val="0"/>
              </a:ext>
            </a:extLst>
          </a:blip>
          <a:stretch>
            <a:fillRect/>
          </a:stretch>
        </p:blipFill>
        <p:spPr>
          <a:xfrm>
            <a:off x="8190375" y="5873940"/>
            <a:ext cx="832513" cy="832513"/>
          </a:xfrm>
          <a:prstGeom prst="rect">
            <a:avLst/>
          </a:prstGeom>
        </p:spPr>
      </p:pic>
      <p:sp>
        <p:nvSpPr>
          <p:cNvPr id="10" name="TextBox 9"/>
          <p:cNvSpPr txBox="1"/>
          <p:nvPr/>
        </p:nvSpPr>
        <p:spPr>
          <a:xfrm>
            <a:off x="3392807" y="3448013"/>
            <a:ext cx="2279403" cy="830997"/>
          </a:xfrm>
          <a:prstGeom prst="rect">
            <a:avLst/>
          </a:prstGeom>
          <a:noFill/>
        </p:spPr>
        <p:txBody>
          <a:bodyPr wrap="square" rtlCol="0">
            <a:spAutoFit/>
          </a:bodyPr>
          <a:lstStyle/>
          <a:p>
            <a:pPr algn="ctr"/>
            <a:r>
              <a:rPr lang="en-US" sz="2400" dirty="0"/>
              <a:t>Benefits Of the System</a:t>
            </a:r>
          </a:p>
        </p:txBody>
      </p:sp>
      <p:sp>
        <p:nvSpPr>
          <p:cNvPr id="17" name="Oval 16"/>
          <p:cNvSpPr/>
          <p:nvPr/>
        </p:nvSpPr>
        <p:spPr>
          <a:xfrm>
            <a:off x="3419311" y="1080948"/>
            <a:ext cx="2305373" cy="2305373"/>
          </a:xfrm>
          <a:prstGeom prst="ellipse">
            <a:avLst/>
          </a:prstGeom>
          <a:ln>
            <a:noFill/>
          </a:ln>
          <a:effectLst/>
          <a:scene3d>
            <a:camera prst="orthographicFront">
              <a:rot lat="0" lon="0" rev="0"/>
            </a:camera>
            <a:lightRig rig="contrasting" dir="t">
              <a:rot lat="0" lon="0" rev="7800000"/>
            </a:lightRig>
          </a:scene3d>
          <a:sp3d>
            <a:bevelT w="139700" h="139700"/>
          </a:sp3d>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8000" dirty="0"/>
              <a:t>3</a:t>
            </a:r>
            <a:endParaRPr lang="en-US" dirty="0"/>
          </a:p>
        </p:txBody>
      </p:sp>
      <p:sp>
        <p:nvSpPr>
          <p:cNvPr id="18" name="Subtitle 2"/>
          <p:cNvSpPr txBox="1">
            <a:spLocks/>
          </p:cNvSpPr>
          <p:nvPr/>
        </p:nvSpPr>
        <p:spPr>
          <a:xfrm>
            <a:off x="253789" y="5411805"/>
            <a:ext cx="7803912"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sz="6600" dirty="0"/>
              <a:t>In the box!</a:t>
            </a:r>
          </a:p>
        </p:txBody>
      </p:sp>
      <p:sp>
        <p:nvSpPr>
          <p:cNvPr id="12" name="Subtitle 2"/>
          <p:cNvSpPr txBox="1">
            <a:spLocks/>
          </p:cNvSpPr>
          <p:nvPr/>
        </p:nvSpPr>
        <p:spPr>
          <a:xfrm>
            <a:off x="0" y="2513730"/>
            <a:ext cx="8890211"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lgn="ctr">
              <a:buNone/>
            </a:pPr>
            <a:r>
              <a:rPr lang="en-US" sz="7200" dirty="0"/>
              <a:t>Thank you :)</a:t>
            </a:r>
            <a:endParaRPr lang="en-US" sz="4400" dirty="0"/>
          </a:p>
          <a:p>
            <a:pPr marL="0" indent="0" algn="ctr">
              <a:buNone/>
            </a:pPr>
            <a:r>
              <a:rPr lang="en-US" sz="4400" dirty="0"/>
              <a:t>questions ?</a:t>
            </a:r>
          </a:p>
        </p:txBody>
      </p:sp>
    </p:spTree>
    <p:extLst>
      <p:ext uri="{BB962C8B-B14F-4D97-AF65-F5344CB8AC3E}">
        <p14:creationId xmlns:p14="http://schemas.microsoft.com/office/powerpoint/2010/main" val="3488921690"/>
      </p:ext>
    </p:extLst>
  </p:cSld>
  <p:clrMapOvr>
    <a:masterClrMapping/>
  </p:clrMapOvr>
  <p:transition spd="med">
    <p:pull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withEffect" p14:presetBounceEnd="60000">
                                      <p:stCondLst>
                                        <p:cond delay="0"/>
                                      </p:stCondLst>
                                      <p:childTnLst>
                                        <p:animRot by="-21600000" p14:bounceEnd="60000">
                                          <p:cBhvr>
                                            <p:cTn id="6" dur="1000" fill="hold"/>
                                            <p:tgtEl>
                                              <p:spTgt spid="17"/>
                                            </p:tgtEl>
                                            <p:attrNameLst>
                                              <p:attrName>r</p:attrName>
                                            </p:attrNameLst>
                                          </p:cBhvr>
                                        </p:animRot>
                                      </p:childTnLst>
                                    </p:cTn>
                                  </p:par>
                                  <p:par>
                                    <p:cTn id="7" presetID="2" presetClass="exit" presetSubtype="8" fill="hold" grpId="1" nodeType="withEffect">
                                      <p:stCondLst>
                                        <p:cond delay="0"/>
                                      </p:stCondLst>
                                      <p:childTnLst>
                                        <p:anim calcmode="lin" valueType="num">
                                          <p:cBhvr additive="base">
                                            <p:cTn id="8" dur="500"/>
                                            <p:tgtEl>
                                              <p:spTgt spid="17"/>
                                            </p:tgtEl>
                                            <p:attrNameLst>
                                              <p:attrName>ppt_x</p:attrName>
                                            </p:attrNameLst>
                                          </p:cBhvr>
                                          <p:tavLst>
                                            <p:tav tm="0">
                                              <p:val>
                                                <p:strVal val="ppt_x"/>
                                              </p:val>
                                            </p:tav>
                                            <p:tav tm="100000">
                                              <p:val>
                                                <p:strVal val="0-ppt_w/2"/>
                                              </p:val>
                                            </p:tav>
                                          </p:tavLst>
                                        </p:anim>
                                        <p:anim calcmode="lin" valueType="num">
                                          <p:cBhvr additive="base">
                                            <p:cTn id="9" dur="500"/>
                                            <p:tgtEl>
                                              <p:spTgt spid="17"/>
                                            </p:tgtEl>
                                            <p:attrNameLst>
                                              <p:attrName>ppt_y</p:attrName>
                                            </p:attrNameLst>
                                          </p:cBhvr>
                                          <p:tavLst>
                                            <p:tav tm="0">
                                              <p:val>
                                                <p:strVal val="ppt_y"/>
                                              </p:val>
                                            </p:tav>
                                            <p:tav tm="100000">
                                              <p:val>
                                                <p:strVal val="ppt_y"/>
                                              </p:val>
                                            </p:tav>
                                          </p:tavLst>
                                        </p:anim>
                                        <p:set>
                                          <p:cBhvr>
                                            <p:cTn id="10" dur="1" fill="hold">
                                              <p:stCondLst>
                                                <p:cond delay="499"/>
                                              </p:stCondLst>
                                            </p:cTn>
                                            <p:tgtEl>
                                              <p:spTgt spid="17"/>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10"/>
                                            </p:tgtEl>
                                          </p:cBhvr>
                                        </p:animEffect>
                                        <p:set>
                                          <p:cBhvr>
                                            <p:cTn id="13" dur="1" fill="hold">
                                              <p:stCondLst>
                                                <p:cond delay="499"/>
                                              </p:stCondLst>
                                            </p:cTn>
                                            <p:tgtEl>
                                              <p:spTgt spid="10"/>
                                            </p:tgtEl>
                                            <p:attrNameLst>
                                              <p:attrName>style.visibility</p:attrName>
                                            </p:attrNameLst>
                                          </p:cBhvr>
                                          <p:to>
                                            <p:strVal val="hidden"/>
                                          </p:to>
                                        </p:set>
                                      </p:childTnLst>
                                    </p:cTn>
                                  </p:par>
                                  <p:par>
                                    <p:cTn id="14" presetID="2" presetClass="exit" presetSubtype="4" fill="hold" grpId="0" nodeType="withEffect">
                                      <p:stCondLst>
                                        <p:cond delay="0"/>
                                      </p:stCondLst>
                                      <p:childTnLst>
                                        <p:anim calcmode="lin" valueType="num">
                                          <p:cBhvr additive="base">
                                            <p:cTn id="15" dur="500"/>
                                            <p:tgtEl>
                                              <p:spTgt spid="18"/>
                                            </p:tgtEl>
                                            <p:attrNameLst>
                                              <p:attrName>ppt_x</p:attrName>
                                            </p:attrNameLst>
                                          </p:cBhvr>
                                          <p:tavLst>
                                            <p:tav tm="0">
                                              <p:val>
                                                <p:strVal val="ppt_x"/>
                                              </p:val>
                                            </p:tav>
                                            <p:tav tm="100000">
                                              <p:val>
                                                <p:strVal val="ppt_x"/>
                                              </p:val>
                                            </p:tav>
                                          </p:tavLst>
                                        </p:anim>
                                        <p:anim calcmode="lin" valueType="num">
                                          <p:cBhvr additive="base">
                                            <p:cTn id="16" dur="500"/>
                                            <p:tgtEl>
                                              <p:spTgt spid="18"/>
                                            </p:tgtEl>
                                            <p:attrNameLst>
                                              <p:attrName>ppt_y</p:attrName>
                                            </p:attrNameLst>
                                          </p:cBhvr>
                                          <p:tavLst>
                                            <p:tav tm="0">
                                              <p:val>
                                                <p:strVal val="ppt_y"/>
                                              </p:val>
                                            </p:tav>
                                            <p:tav tm="100000">
                                              <p:val>
                                                <p:strVal val="1+ppt_h/2"/>
                                              </p:val>
                                            </p:tav>
                                          </p:tavLst>
                                        </p:anim>
                                        <p:set>
                                          <p:cBhvr>
                                            <p:cTn id="17" dur="1" fill="hold">
                                              <p:stCondLst>
                                                <p:cond delay="499"/>
                                              </p:stCondLst>
                                            </p:cTn>
                                            <p:tgtEl>
                                              <p:spTgt spid="18"/>
                                            </p:tgtEl>
                                            <p:attrNameLst>
                                              <p:attrName>style.visibility</p:attrName>
                                            </p:attrNameLst>
                                          </p:cBhvr>
                                          <p:to>
                                            <p:strVal val="hidden"/>
                                          </p:to>
                                        </p:se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7" grpId="0" animBg="1"/>
          <p:bldP spid="17" grpId="1" animBg="1"/>
          <p:bldP spid="18"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withEffect">
                                      <p:stCondLst>
                                        <p:cond delay="0"/>
                                      </p:stCondLst>
                                      <p:childTnLst>
                                        <p:animRot by="-21600000">
                                          <p:cBhvr>
                                            <p:cTn id="6" dur="1000" fill="hold"/>
                                            <p:tgtEl>
                                              <p:spTgt spid="17"/>
                                            </p:tgtEl>
                                            <p:attrNameLst>
                                              <p:attrName>r</p:attrName>
                                            </p:attrNameLst>
                                          </p:cBhvr>
                                        </p:animRot>
                                      </p:childTnLst>
                                    </p:cTn>
                                  </p:par>
                                  <p:par>
                                    <p:cTn id="7" presetID="2" presetClass="exit" presetSubtype="8" fill="hold" grpId="1" nodeType="withEffect">
                                      <p:stCondLst>
                                        <p:cond delay="0"/>
                                      </p:stCondLst>
                                      <p:childTnLst>
                                        <p:anim calcmode="lin" valueType="num">
                                          <p:cBhvr additive="base">
                                            <p:cTn id="8" dur="500"/>
                                            <p:tgtEl>
                                              <p:spTgt spid="17"/>
                                            </p:tgtEl>
                                            <p:attrNameLst>
                                              <p:attrName>ppt_x</p:attrName>
                                            </p:attrNameLst>
                                          </p:cBhvr>
                                          <p:tavLst>
                                            <p:tav tm="0">
                                              <p:val>
                                                <p:strVal val="ppt_x"/>
                                              </p:val>
                                            </p:tav>
                                            <p:tav tm="100000">
                                              <p:val>
                                                <p:strVal val="0-ppt_w/2"/>
                                              </p:val>
                                            </p:tav>
                                          </p:tavLst>
                                        </p:anim>
                                        <p:anim calcmode="lin" valueType="num">
                                          <p:cBhvr additive="base">
                                            <p:cTn id="9" dur="500"/>
                                            <p:tgtEl>
                                              <p:spTgt spid="17"/>
                                            </p:tgtEl>
                                            <p:attrNameLst>
                                              <p:attrName>ppt_y</p:attrName>
                                            </p:attrNameLst>
                                          </p:cBhvr>
                                          <p:tavLst>
                                            <p:tav tm="0">
                                              <p:val>
                                                <p:strVal val="ppt_y"/>
                                              </p:val>
                                            </p:tav>
                                            <p:tav tm="100000">
                                              <p:val>
                                                <p:strVal val="ppt_y"/>
                                              </p:val>
                                            </p:tav>
                                          </p:tavLst>
                                        </p:anim>
                                        <p:set>
                                          <p:cBhvr>
                                            <p:cTn id="10" dur="1" fill="hold">
                                              <p:stCondLst>
                                                <p:cond delay="499"/>
                                              </p:stCondLst>
                                            </p:cTn>
                                            <p:tgtEl>
                                              <p:spTgt spid="17"/>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10"/>
                                            </p:tgtEl>
                                          </p:cBhvr>
                                        </p:animEffect>
                                        <p:set>
                                          <p:cBhvr>
                                            <p:cTn id="13" dur="1" fill="hold">
                                              <p:stCondLst>
                                                <p:cond delay="499"/>
                                              </p:stCondLst>
                                            </p:cTn>
                                            <p:tgtEl>
                                              <p:spTgt spid="10"/>
                                            </p:tgtEl>
                                            <p:attrNameLst>
                                              <p:attrName>style.visibility</p:attrName>
                                            </p:attrNameLst>
                                          </p:cBhvr>
                                          <p:to>
                                            <p:strVal val="hidden"/>
                                          </p:to>
                                        </p:set>
                                      </p:childTnLst>
                                    </p:cTn>
                                  </p:par>
                                  <p:par>
                                    <p:cTn id="14" presetID="2" presetClass="exit" presetSubtype="4" fill="hold" grpId="0" nodeType="withEffect">
                                      <p:stCondLst>
                                        <p:cond delay="0"/>
                                      </p:stCondLst>
                                      <p:childTnLst>
                                        <p:anim calcmode="lin" valueType="num">
                                          <p:cBhvr additive="base">
                                            <p:cTn id="15" dur="500"/>
                                            <p:tgtEl>
                                              <p:spTgt spid="18"/>
                                            </p:tgtEl>
                                            <p:attrNameLst>
                                              <p:attrName>ppt_x</p:attrName>
                                            </p:attrNameLst>
                                          </p:cBhvr>
                                          <p:tavLst>
                                            <p:tav tm="0">
                                              <p:val>
                                                <p:strVal val="ppt_x"/>
                                              </p:val>
                                            </p:tav>
                                            <p:tav tm="100000">
                                              <p:val>
                                                <p:strVal val="ppt_x"/>
                                              </p:val>
                                            </p:tav>
                                          </p:tavLst>
                                        </p:anim>
                                        <p:anim calcmode="lin" valueType="num">
                                          <p:cBhvr additive="base">
                                            <p:cTn id="16" dur="500"/>
                                            <p:tgtEl>
                                              <p:spTgt spid="18"/>
                                            </p:tgtEl>
                                            <p:attrNameLst>
                                              <p:attrName>ppt_y</p:attrName>
                                            </p:attrNameLst>
                                          </p:cBhvr>
                                          <p:tavLst>
                                            <p:tav tm="0">
                                              <p:val>
                                                <p:strVal val="ppt_y"/>
                                              </p:val>
                                            </p:tav>
                                            <p:tav tm="100000">
                                              <p:val>
                                                <p:strVal val="1+ppt_h/2"/>
                                              </p:val>
                                            </p:tav>
                                          </p:tavLst>
                                        </p:anim>
                                        <p:set>
                                          <p:cBhvr>
                                            <p:cTn id="17" dur="1" fill="hold">
                                              <p:stCondLst>
                                                <p:cond delay="499"/>
                                              </p:stCondLst>
                                            </p:cTn>
                                            <p:tgtEl>
                                              <p:spTgt spid="18"/>
                                            </p:tgtEl>
                                            <p:attrNameLst>
                                              <p:attrName>style.visibility</p:attrName>
                                            </p:attrNameLst>
                                          </p:cBhvr>
                                          <p:to>
                                            <p:strVal val="hidden"/>
                                          </p:to>
                                        </p:se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7" grpId="0" animBg="1"/>
          <p:bldP spid="17" grpId="1" animBg="1"/>
          <p:bldP spid="18" grpId="0"/>
          <p:bldP spid="12"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0" y="0"/>
            <a:ext cx="9144000" cy="6858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TextBox 7"/>
          <p:cNvSpPr txBox="1"/>
          <p:nvPr/>
        </p:nvSpPr>
        <p:spPr>
          <a:xfrm>
            <a:off x="422302" y="3329579"/>
            <a:ext cx="2204992" cy="707886"/>
          </a:xfrm>
          <a:prstGeom prst="rect">
            <a:avLst/>
          </a:prstGeom>
          <a:noFill/>
        </p:spPr>
        <p:txBody>
          <a:bodyPr wrap="square" rtlCol="0">
            <a:spAutoFit/>
          </a:bodyPr>
          <a:lstStyle/>
          <a:p>
            <a:pPr algn="ctr"/>
            <a:r>
              <a:rPr lang="en-US" sz="2000" dirty="0"/>
              <a:t>PROBLEM STATEMENT</a:t>
            </a:r>
          </a:p>
        </p:txBody>
      </p:sp>
      <p:sp>
        <p:nvSpPr>
          <p:cNvPr id="9" name="TextBox 8"/>
          <p:cNvSpPr txBox="1"/>
          <p:nvPr/>
        </p:nvSpPr>
        <p:spPr>
          <a:xfrm>
            <a:off x="3155578" y="3339993"/>
            <a:ext cx="2832839" cy="707886"/>
          </a:xfrm>
          <a:prstGeom prst="rect">
            <a:avLst/>
          </a:prstGeom>
          <a:noFill/>
        </p:spPr>
        <p:txBody>
          <a:bodyPr wrap="square" rtlCol="0">
            <a:spAutoFit/>
          </a:bodyPr>
          <a:lstStyle/>
          <a:p>
            <a:pPr algn="ctr"/>
            <a:r>
              <a:rPr lang="en-US" sz="2000" dirty="0"/>
              <a:t>APPROACH &amp; PROPOSED SOLUTION </a:t>
            </a:r>
          </a:p>
        </p:txBody>
      </p:sp>
      <p:sp>
        <p:nvSpPr>
          <p:cNvPr id="10" name="TextBox 9"/>
          <p:cNvSpPr txBox="1"/>
          <p:nvPr/>
        </p:nvSpPr>
        <p:spPr>
          <a:xfrm>
            <a:off x="6531452" y="3376068"/>
            <a:ext cx="2279403" cy="400110"/>
          </a:xfrm>
          <a:prstGeom prst="rect">
            <a:avLst/>
          </a:prstGeom>
          <a:noFill/>
        </p:spPr>
        <p:txBody>
          <a:bodyPr wrap="square" rtlCol="0">
            <a:spAutoFit/>
          </a:bodyPr>
          <a:lstStyle/>
          <a:p>
            <a:pPr algn="ctr"/>
            <a:r>
              <a:rPr lang="en-US" sz="2000" dirty="0"/>
              <a:t>PROTOTYPE</a:t>
            </a:r>
          </a:p>
        </p:txBody>
      </p:sp>
      <p:sp>
        <p:nvSpPr>
          <p:cNvPr id="14" name="Oval 13"/>
          <p:cNvSpPr/>
          <p:nvPr/>
        </p:nvSpPr>
        <p:spPr>
          <a:xfrm>
            <a:off x="399408" y="1019732"/>
            <a:ext cx="2305373" cy="2305373"/>
          </a:xfrm>
          <a:prstGeom prst="ellipse">
            <a:avLst/>
          </a:prstGeom>
          <a:ln>
            <a:noFill/>
          </a:ln>
          <a:effectLst/>
          <a:scene3d>
            <a:camera prst="orthographicFront">
              <a:rot lat="0" lon="0" rev="0"/>
            </a:camera>
            <a:lightRig rig="contrasting" dir="t">
              <a:rot lat="0" lon="0" rev="7800000"/>
            </a:lightRig>
          </a:scene3d>
          <a:sp3d>
            <a:bevelT w="139700" h="139700"/>
          </a:sp3d>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8000" dirty="0"/>
              <a:t>1</a:t>
            </a:r>
            <a:endParaRPr lang="en-US" sz="2000" dirty="0"/>
          </a:p>
        </p:txBody>
      </p:sp>
      <p:sp>
        <p:nvSpPr>
          <p:cNvPr id="16" name="Oval 15"/>
          <p:cNvSpPr/>
          <p:nvPr/>
        </p:nvSpPr>
        <p:spPr>
          <a:xfrm>
            <a:off x="3419313" y="982512"/>
            <a:ext cx="2305373" cy="2305373"/>
          </a:xfrm>
          <a:prstGeom prst="ellipse">
            <a:avLst/>
          </a:prstGeom>
          <a:ln>
            <a:noFill/>
          </a:ln>
          <a:effectLst/>
          <a:scene3d>
            <a:camera prst="orthographicFront">
              <a:rot lat="0" lon="0" rev="0"/>
            </a:camera>
            <a:lightRig rig="contrasting" dir="t">
              <a:rot lat="0" lon="0" rev="7800000"/>
            </a:lightRig>
          </a:scene3d>
          <a:sp3d>
            <a:bevelT w="139700" h="139700"/>
          </a:sp3d>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8000" dirty="0"/>
              <a:t>2</a:t>
            </a:r>
            <a:endParaRPr lang="en-US" dirty="0"/>
          </a:p>
        </p:txBody>
      </p:sp>
      <p:sp>
        <p:nvSpPr>
          <p:cNvPr id="17" name="Oval 16"/>
          <p:cNvSpPr/>
          <p:nvPr/>
        </p:nvSpPr>
        <p:spPr>
          <a:xfrm>
            <a:off x="6505482" y="1009003"/>
            <a:ext cx="2305373" cy="2305373"/>
          </a:xfrm>
          <a:prstGeom prst="ellipse">
            <a:avLst/>
          </a:prstGeom>
          <a:ln>
            <a:noFill/>
          </a:ln>
          <a:effectLst/>
          <a:scene3d>
            <a:camera prst="orthographicFront">
              <a:rot lat="0" lon="0" rev="0"/>
            </a:camera>
            <a:lightRig rig="contrasting" dir="t">
              <a:rot lat="0" lon="0" rev="7800000"/>
            </a:lightRig>
          </a:scene3d>
          <a:sp3d>
            <a:bevelT w="139700" h="139700"/>
          </a:sp3d>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8000" dirty="0"/>
              <a:t>3</a:t>
            </a:r>
            <a:endParaRPr lang="en-US" dirty="0"/>
          </a:p>
        </p:txBody>
      </p:sp>
      <p:sp>
        <p:nvSpPr>
          <p:cNvPr id="18" name="Subtitle 2"/>
          <p:cNvSpPr txBox="1">
            <a:spLocks/>
          </p:cNvSpPr>
          <p:nvPr/>
        </p:nvSpPr>
        <p:spPr>
          <a:xfrm>
            <a:off x="253789" y="5411805"/>
            <a:ext cx="7803912"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sz="6600" dirty="0"/>
              <a:t>In the box!</a:t>
            </a:r>
          </a:p>
        </p:txBody>
      </p:sp>
    </p:spTree>
    <p:extLst>
      <p:ext uri="{BB962C8B-B14F-4D97-AF65-F5344CB8AC3E}">
        <p14:creationId xmlns:p14="http://schemas.microsoft.com/office/powerpoint/2010/main" val="512605319"/>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1" nodeType="afterEffect" p14:presetBounceEnd="57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57000">
                                          <p:cBhvr additive="base">
                                            <p:cTn id="7" dur="1000" fill="hold"/>
                                            <p:tgtEl>
                                              <p:spTgt spid="14"/>
                                            </p:tgtEl>
                                            <p:attrNameLst>
                                              <p:attrName>ppt_x</p:attrName>
                                            </p:attrNameLst>
                                          </p:cBhvr>
                                          <p:tavLst>
                                            <p:tav tm="0">
                                              <p:val>
                                                <p:strVal val="1+#ppt_w/2"/>
                                              </p:val>
                                            </p:tav>
                                            <p:tav tm="100000">
                                              <p:val>
                                                <p:strVal val="#ppt_x"/>
                                              </p:val>
                                            </p:tav>
                                          </p:tavLst>
                                        </p:anim>
                                        <p:anim calcmode="lin" valueType="num" p14:bounceEnd="57000">
                                          <p:cBhvr additive="base">
                                            <p:cTn id="8" dur="1000" fill="hold"/>
                                            <p:tgtEl>
                                              <p:spTgt spid="14"/>
                                            </p:tgtEl>
                                            <p:attrNameLst>
                                              <p:attrName>ppt_y</p:attrName>
                                            </p:attrNameLst>
                                          </p:cBhvr>
                                          <p:tavLst>
                                            <p:tav tm="0">
                                              <p:val>
                                                <p:strVal val="#ppt_y"/>
                                              </p:val>
                                            </p:tav>
                                            <p:tav tm="100000">
                                              <p:val>
                                                <p:strVal val="#ppt_y"/>
                                              </p:val>
                                            </p:tav>
                                          </p:tavLst>
                                        </p:anim>
                                      </p:childTnLst>
                                    </p:cTn>
                                  </p:par>
                                  <p:par>
                                    <p:cTn id="9" presetID="8" presetClass="emph" presetSubtype="0" fill="hold" grpId="0" nodeType="withEffect" p14:presetBounceEnd="60000">
                                      <p:stCondLst>
                                        <p:cond delay="0"/>
                                      </p:stCondLst>
                                      <p:childTnLst>
                                        <p:animRot by="-21600000" p14:bounceEnd="60000">
                                          <p:cBhvr>
                                            <p:cTn id="10" dur="1000" fill="hold"/>
                                            <p:tgtEl>
                                              <p:spTgt spid="14"/>
                                            </p:tgtEl>
                                            <p:attrNameLst>
                                              <p:attrName>r</p:attrName>
                                            </p:attrNameLst>
                                          </p:cBhvr>
                                        </p:animRo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par>
                              <p:cTn id="15" fill="hold">
                                <p:stCondLst>
                                  <p:cond delay="1500"/>
                                </p:stCondLst>
                                <p:childTnLst>
                                  <p:par>
                                    <p:cTn id="16" presetID="2" presetClass="entr" presetSubtype="2" fill="hold" grpId="0" nodeType="afterEffect" p14:presetBounceEnd="57000">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14:bounceEnd="57000">
                                          <p:cBhvr additive="base">
                                            <p:cTn id="18" dur="1000" fill="hold"/>
                                            <p:tgtEl>
                                              <p:spTgt spid="16"/>
                                            </p:tgtEl>
                                            <p:attrNameLst>
                                              <p:attrName>ppt_x</p:attrName>
                                            </p:attrNameLst>
                                          </p:cBhvr>
                                          <p:tavLst>
                                            <p:tav tm="0">
                                              <p:val>
                                                <p:strVal val="1+#ppt_w/2"/>
                                              </p:val>
                                            </p:tav>
                                            <p:tav tm="100000">
                                              <p:val>
                                                <p:strVal val="#ppt_x"/>
                                              </p:val>
                                            </p:tav>
                                          </p:tavLst>
                                        </p:anim>
                                        <p:anim calcmode="lin" valueType="num" p14:bounceEnd="57000">
                                          <p:cBhvr additive="base">
                                            <p:cTn id="19" dur="1000" fill="hold"/>
                                            <p:tgtEl>
                                              <p:spTgt spid="16"/>
                                            </p:tgtEl>
                                            <p:attrNameLst>
                                              <p:attrName>ppt_y</p:attrName>
                                            </p:attrNameLst>
                                          </p:cBhvr>
                                          <p:tavLst>
                                            <p:tav tm="0">
                                              <p:val>
                                                <p:strVal val="#ppt_y"/>
                                              </p:val>
                                            </p:tav>
                                            <p:tav tm="100000">
                                              <p:val>
                                                <p:strVal val="#ppt_y"/>
                                              </p:val>
                                            </p:tav>
                                          </p:tavLst>
                                        </p:anim>
                                      </p:childTnLst>
                                    </p:cTn>
                                  </p:par>
                                  <p:par>
                                    <p:cTn id="20" presetID="8" presetClass="emph" presetSubtype="0" fill="hold" grpId="1" nodeType="withEffect" p14:presetBounceEnd="60000">
                                      <p:stCondLst>
                                        <p:cond delay="0"/>
                                      </p:stCondLst>
                                      <p:childTnLst>
                                        <p:animRot by="-21600000" p14:bounceEnd="60000">
                                          <p:cBhvr>
                                            <p:cTn id="21" dur="1000" fill="hold"/>
                                            <p:tgtEl>
                                              <p:spTgt spid="16"/>
                                            </p:tgtEl>
                                            <p:attrNameLst>
                                              <p:attrName>r</p:attrName>
                                            </p:attrNameLst>
                                          </p:cBhvr>
                                        </p:animRo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par>
                              <p:cTn id="26" fill="hold">
                                <p:stCondLst>
                                  <p:cond delay="3000"/>
                                </p:stCondLst>
                                <p:childTnLst>
                                  <p:par>
                                    <p:cTn id="27" presetID="2" presetClass="entr" presetSubtype="2" fill="hold" grpId="0" nodeType="afterEffect" p14:presetBounceEnd="57000">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14:bounceEnd="57000">
                                          <p:cBhvr additive="base">
                                            <p:cTn id="29" dur="1000" fill="hold"/>
                                            <p:tgtEl>
                                              <p:spTgt spid="17"/>
                                            </p:tgtEl>
                                            <p:attrNameLst>
                                              <p:attrName>ppt_x</p:attrName>
                                            </p:attrNameLst>
                                          </p:cBhvr>
                                          <p:tavLst>
                                            <p:tav tm="0">
                                              <p:val>
                                                <p:strVal val="1+#ppt_w/2"/>
                                              </p:val>
                                            </p:tav>
                                            <p:tav tm="100000">
                                              <p:val>
                                                <p:strVal val="#ppt_x"/>
                                              </p:val>
                                            </p:tav>
                                          </p:tavLst>
                                        </p:anim>
                                        <p:anim calcmode="lin" valueType="num" p14:bounceEnd="57000">
                                          <p:cBhvr additive="base">
                                            <p:cTn id="30" dur="1000" fill="hold"/>
                                            <p:tgtEl>
                                              <p:spTgt spid="17"/>
                                            </p:tgtEl>
                                            <p:attrNameLst>
                                              <p:attrName>ppt_y</p:attrName>
                                            </p:attrNameLst>
                                          </p:cBhvr>
                                          <p:tavLst>
                                            <p:tav tm="0">
                                              <p:val>
                                                <p:strVal val="#ppt_y"/>
                                              </p:val>
                                            </p:tav>
                                            <p:tav tm="100000">
                                              <p:val>
                                                <p:strVal val="#ppt_y"/>
                                              </p:val>
                                            </p:tav>
                                          </p:tavLst>
                                        </p:anim>
                                      </p:childTnLst>
                                    </p:cTn>
                                  </p:par>
                                  <p:par>
                                    <p:cTn id="31" presetID="8" presetClass="emph" presetSubtype="0" fill="hold" grpId="1" nodeType="withEffect" p14:presetBounceEnd="60000">
                                      <p:stCondLst>
                                        <p:cond delay="0"/>
                                      </p:stCondLst>
                                      <p:childTnLst>
                                        <p:animRot by="-21600000" p14:bounceEnd="60000">
                                          <p:cBhvr>
                                            <p:cTn id="32" dur="1000" fill="hold"/>
                                            <p:tgtEl>
                                              <p:spTgt spid="17"/>
                                            </p:tgtEl>
                                            <p:attrNameLst>
                                              <p:attrName>r</p:attrName>
                                            </p:attrNameLst>
                                          </p:cBhvr>
                                        </p:animRot>
                                      </p:childTnLst>
                                    </p:cTn>
                                  </p:par>
                                </p:childTnLst>
                              </p:cTn>
                            </p:par>
                            <p:par>
                              <p:cTn id="33" fill="hold">
                                <p:stCondLst>
                                  <p:cond delay="4000"/>
                                </p:stCondLst>
                                <p:childTnLst>
                                  <p:par>
                                    <p:cTn id="34" presetID="10" presetClass="entr" presetSubtype="0"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4" grpId="0" animBg="1"/>
          <p:bldP spid="14" grpId="1" animBg="1"/>
          <p:bldP spid="16" grpId="0" animBg="1"/>
          <p:bldP spid="16" grpId="1" animBg="1"/>
          <p:bldP spid="17" grpId="0" animBg="1"/>
          <p:bldP spid="17" grpId="1"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1"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000" fill="hold"/>
                                            <p:tgtEl>
                                              <p:spTgt spid="14"/>
                                            </p:tgtEl>
                                            <p:attrNameLst>
                                              <p:attrName>ppt_x</p:attrName>
                                            </p:attrNameLst>
                                          </p:cBhvr>
                                          <p:tavLst>
                                            <p:tav tm="0">
                                              <p:val>
                                                <p:strVal val="1+#ppt_w/2"/>
                                              </p:val>
                                            </p:tav>
                                            <p:tav tm="100000">
                                              <p:val>
                                                <p:strVal val="#ppt_x"/>
                                              </p:val>
                                            </p:tav>
                                          </p:tavLst>
                                        </p:anim>
                                        <p:anim calcmode="lin" valueType="num">
                                          <p:cBhvr additive="base">
                                            <p:cTn id="8" dur="1000" fill="hold"/>
                                            <p:tgtEl>
                                              <p:spTgt spid="14"/>
                                            </p:tgtEl>
                                            <p:attrNameLst>
                                              <p:attrName>ppt_y</p:attrName>
                                            </p:attrNameLst>
                                          </p:cBhvr>
                                          <p:tavLst>
                                            <p:tav tm="0">
                                              <p:val>
                                                <p:strVal val="#ppt_y"/>
                                              </p:val>
                                            </p:tav>
                                            <p:tav tm="100000">
                                              <p:val>
                                                <p:strVal val="#ppt_y"/>
                                              </p:val>
                                            </p:tav>
                                          </p:tavLst>
                                        </p:anim>
                                      </p:childTnLst>
                                    </p:cTn>
                                  </p:par>
                                  <p:par>
                                    <p:cTn id="9" presetID="8" presetClass="emph" presetSubtype="0" fill="hold" grpId="0" nodeType="withEffect">
                                      <p:stCondLst>
                                        <p:cond delay="0"/>
                                      </p:stCondLst>
                                      <p:childTnLst>
                                        <p:animRot by="-21600000">
                                          <p:cBhvr>
                                            <p:cTn id="10" dur="1000" fill="hold"/>
                                            <p:tgtEl>
                                              <p:spTgt spid="14"/>
                                            </p:tgtEl>
                                            <p:attrNameLst>
                                              <p:attrName>r</p:attrName>
                                            </p:attrNameLst>
                                          </p:cBhvr>
                                        </p:animRo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par>
                              <p:cTn id="15" fill="hold">
                                <p:stCondLst>
                                  <p:cond delay="1500"/>
                                </p:stCondLst>
                                <p:childTnLst>
                                  <p:par>
                                    <p:cTn id="16" presetID="2" presetClass="entr" presetSubtype="2"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additive="base">
                                            <p:cTn id="18" dur="1000" fill="hold"/>
                                            <p:tgtEl>
                                              <p:spTgt spid="16"/>
                                            </p:tgtEl>
                                            <p:attrNameLst>
                                              <p:attrName>ppt_x</p:attrName>
                                            </p:attrNameLst>
                                          </p:cBhvr>
                                          <p:tavLst>
                                            <p:tav tm="0">
                                              <p:val>
                                                <p:strVal val="1+#ppt_w/2"/>
                                              </p:val>
                                            </p:tav>
                                            <p:tav tm="100000">
                                              <p:val>
                                                <p:strVal val="#ppt_x"/>
                                              </p:val>
                                            </p:tav>
                                          </p:tavLst>
                                        </p:anim>
                                        <p:anim calcmode="lin" valueType="num">
                                          <p:cBhvr additive="base">
                                            <p:cTn id="19" dur="1000" fill="hold"/>
                                            <p:tgtEl>
                                              <p:spTgt spid="16"/>
                                            </p:tgtEl>
                                            <p:attrNameLst>
                                              <p:attrName>ppt_y</p:attrName>
                                            </p:attrNameLst>
                                          </p:cBhvr>
                                          <p:tavLst>
                                            <p:tav tm="0">
                                              <p:val>
                                                <p:strVal val="#ppt_y"/>
                                              </p:val>
                                            </p:tav>
                                            <p:tav tm="100000">
                                              <p:val>
                                                <p:strVal val="#ppt_y"/>
                                              </p:val>
                                            </p:tav>
                                          </p:tavLst>
                                        </p:anim>
                                      </p:childTnLst>
                                    </p:cTn>
                                  </p:par>
                                  <p:par>
                                    <p:cTn id="20" presetID="8" presetClass="emph" presetSubtype="0" fill="hold" grpId="1" nodeType="withEffect">
                                      <p:stCondLst>
                                        <p:cond delay="0"/>
                                      </p:stCondLst>
                                      <p:childTnLst>
                                        <p:animRot by="-21600000">
                                          <p:cBhvr>
                                            <p:cTn id="21" dur="1000" fill="hold"/>
                                            <p:tgtEl>
                                              <p:spTgt spid="16"/>
                                            </p:tgtEl>
                                            <p:attrNameLst>
                                              <p:attrName>r</p:attrName>
                                            </p:attrNameLst>
                                          </p:cBhvr>
                                        </p:animRo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par>
                              <p:cTn id="26" fill="hold">
                                <p:stCondLst>
                                  <p:cond delay="3000"/>
                                </p:stCondLst>
                                <p:childTnLst>
                                  <p:par>
                                    <p:cTn id="27" presetID="2" presetClass="entr" presetSubtype="2"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additive="base">
                                            <p:cTn id="29" dur="1000" fill="hold"/>
                                            <p:tgtEl>
                                              <p:spTgt spid="17"/>
                                            </p:tgtEl>
                                            <p:attrNameLst>
                                              <p:attrName>ppt_x</p:attrName>
                                            </p:attrNameLst>
                                          </p:cBhvr>
                                          <p:tavLst>
                                            <p:tav tm="0">
                                              <p:val>
                                                <p:strVal val="1+#ppt_w/2"/>
                                              </p:val>
                                            </p:tav>
                                            <p:tav tm="100000">
                                              <p:val>
                                                <p:strVal val="#ppt_x"/>
                                              </p:val>
                                            </p:tav>
                                          </p:tavLst>
                                        </p:anim>
                                        <p:anim calcmode="lin" valueType="num">
                                          <p:cBhvr additive="base">
                                            <p:cTn id="30" dur="1000" fill="hold"/>
                                            <p:tgtEl>
                                              <p:spTgt spid="17"/>
                                            </p:tgtEl>
                                            <p:attrNameLst>
                                              <p:attrName>ppt_y</p:attrName>
                                            </p:attrNameLst>
                                          </p:cBhvr>
                                          <p:tavLst>
                                            <p:tav tm="0">
                                              <p:val>
                                                <p:strVal val="#ppt_y"/>
                                              </p:val>
                                            </p:tav>
                                            <p:tav tm="100000">
                                              <p:val>
                                                <p:strVal val="#ppt_y"/>
                                              </p:val>
                                            </p:tav>
                                          </p:tavLst>
                                        </p:anim>
                                      </p:childTnLst>
                                    </p:cTn>
                                  </p:par>
                                  <p:par>
                                    <p:cTn id="31" presetID="8" presetClass="emph" presetSubtype="0" fill="hold" grpId="1" nodeType="withEffect">
                                      <p:stCondLst>
                                        <p:cond delay="0"/>
                                      </p:stCondLst>
                                      <p:childTnLst>
                                        <p:animRot by="-21600000">
                                          <p:cBhvr>
                                            <p:cTn id="32" dur="1000" fill="hold"/>
                                            <p:tgtEl>
                                              <p:spTgt spid="17"/>
                                            </p:tgtEl>
                                            <p:attrNameLst>
                                              <p:attrName>r</p:attrName>
                                            </p:attrNameLst>
                                          </p:cBhvr>
                                        </p:animRot>
                                      </p:childTnLst>
                                    </p:cTn>
                                  </p:par>
                                </p:childTnLst>
                              </p:cTn>
                            </p:par>
                            <p:par>
                              <p:cTn id="33" fill="hold">
                                <p:stCondLst>
                                  <p:cond delay="4000"/>
                                </p:stCondLst>
                                <p:childTnLst>
                                  <p:par>
                                    <p:cTn id="34" presetID="10" presetClass="entr" presetSubtype="0"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4" grpId="0" animBg="1"/>
          <p:bldP spid="14" grpId="1" animBg="1"/>
          <p:bldP spid="16" grpId="0" animBg="1"/>
          <p:bldP spid="16" grpId="1" animBg="1"/>
          <p:bldP spid="17" grpId="0" animBg="1"/>
          <p:bldP spid="17" grpId="1" animBg="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537" y="447188"/>
            <a:ext cx="7524003" cy="970450"/>
          </a:xfrm>
        </p:spPr>
        <p:txBody>
          <a:bodyPr/>
          <a:lstStyle/>
          <a:p>
            <a:r>
              <a:rPr lang="en-US" sz="6000" dirty="0"/>
              <a:t>Problem Statement</a:t>
            </a:r>
            <a:endParaRPr lang="en-US" sz="6600" dirty="0"/>
          </a:p>
        </p:txBody>
      </p:sp>
      <p:sp>
        <p:nvSpPr>
          <p:cNvPr id="6" name="Rectangle 5"/>
          <p:cNvSpPr/>
          <p:nvPr/>
        </p:nvSpPr>
        <p:spPr>
          <a:xfrm>
            <a:off x="149535" y="2392612"/>
            <a:ext cx="7582681" cy="4154984"/>
          </a:xfrm>
          <a:prstGeom prst="rect">
            <a:avLst/>
          </a:prstGeom>
        </p:spPr>
        <p:txBody>
          <a:bodyPr wrap="square">
            <a:spAutoFit/>
          </a:bodyPr>
          <a:lstStyle/>
          <a:p>
            <a:r>
              <a:rPr lang="en-US" sz="2200" dirty="0"/>
              <a:t>According to a study</a:t>
            </a:r>
            <a:r>
              <a:rPr lang="en-US" sz="2200" b="1" dirty="0">
                <a:solidFill>
                  <a:srgbClr val="FFFF00"/>
                </a:solidFill>
              </a:rPr>
              <a:t>*</a:t>
            </a:r>
            <a:r>
              <a:rPr lang="en-US" sz="2200" dirty="0"/>
              <a:t>, curiosity levels in children is at a maximum in the age bracket of 5 – 10 years. Kids tend to ask questions about things that they have not seen before. </a:t>
            </a:r>
          </a:p>
          <a:p>
            <a:r>
              <a:rPr lang="en-US" sz="2200" dirty="0"/>
              <a:t>But many times their curiosity is left unquenched due to various reasons.</a:t>
            </a:r>
          </a:p>
          <a:p>
            <a:r>
              <a:rPr lang="en-US" sz="2200" dirty="0"/>
              <a:t>There is a need of a system that can help kids to identify unknown objects even in the absence of adults.</a:t>
            </a:r>
          </a:p>
          <a:p>
            <a:endParaRPr lang="en-US" sz="2200" dirty="0"/>
          </a:p>
          <a:p>
            <a:endParaRPr lang="en-US" sz="2200" dirty="0"/>
          </a:p>
          <a:p>
            <a:r>
              <a:rPr lang="en-US" sz="1600" b="1" dirty="0"/>
              <a:t>*</a:t>
            </a:r>
            <a:r>
              <a:rPr lang="en-US" sz="1400" dirty="0"/>
              <a:t>Conducted by Department of Psychology, Carnegie Mellon University</a:t>
            </a:r>
            <a:endParaRPr lang="en-US" sz="14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8332" y="932413"/>
            <a:ext cx="2591336" cy="5214730"/>
          </a:xfrm>
          <a:prstGeom prst="rect">
            <a:avLst/>
          </a:prstGeom>
        </p:spPr>
      </p:pic>
      <p:pic>
        <p:nvPicPr>
          <p:cNvPr id="3" name="Picture 2">
            <a:extLst>
              <a:ext uri="{FF2B5EF4-FFF2-40B4-BE49-F238E27FC236}">
                <a16:creationId xmlns:a16="http://schemas.microsoft.com/office/drawing/2014/main" id="{0162AF70-FD88-4C3D-B256-13793C9E65A5}"/>
              </a:ext>
            </a:extLst>
          </p:cNvPr>
          <p:cNvPicPr>
            <a:picLocks noChangeAspect="1"/>
          </p:cNvPicPr>
          <p:nvPr/>
        </p:nvPicPr>
        <p:blipFill>
          <a:blip r:embed="rId3"/>
          <a:stretch>
            <a:fillRect/>
          </a:stretch>
        </p:blipFill>
        <p:spPr>
          <a:xfrm>
            <a:off x="7972425" y="1574655"/>
            <a:ext cx="2343150" cy="4124325"/>
          </a:xfrm>
          <a:prstGeom prst="rect">
            <a:avLst/>
          </a:prstGeom>
        </p:spPr>
      </p:pic>
    </p:spTree>
    <p:extLst>
      <p:ext uri="{BB962C8B-B14F-4D97-AF65-F5344CB8AC3E}">
        <p14:creationId xmlns:p14="http://schemas.microsoft.com/office/powerpoint/2010/main" val="11354825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1000"/>
                                        <p:tgtEl>
                                          <p:spTgt spid="6">
                                            <p:txEl>
                                              <p:pRg st="1" end="1"/>
                                            </p:txEl>
                                          </p:spTgt>
                                        </p:tgtEl>
                                      </p:cBhvr>
                                    </p:animEffect>
                                    <p:anim calcmode="lin" valueType="num">
                                      <p:cBhvr>
                                        <p:cTn id="13"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6">
                                            <p:txEl>
                                              <p:pRg st="1" end="1"/>
                                            </p:txEl>
                                          </p:spTgt>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1000"/>
                                        <p:tgtEl>
                                          <p:spTgt spid="6">
                                            <p:txEl>
                                              <p:pRg st="2" end="2"/>
                                            </p:txEl>
                                          </p:spTgt>
                                        </p:tgtEl>
                                      </p:cBhvr>
                                    </p:animEffect>
                                    <p:anim calcmode="lin" valueType="num">
                                      <p:cBhvr>
                                        <p:cTn id="18"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7" presetClass="entr" presetSubtype="0" fill="hold" grpId="0" nodeType="click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fade">
                                      <p:cBhvr>
                                        <p:cTn id="24" dur="1000"/>
                                        <p:tgtEl>
                                          <p:spTgt spid="6">
                                            <p:txEl>
                                              <p:pRg st="5" end="5"/>
                                            </p:txEl>
                                          </p:spTgt>
                                        </p:tgtEl>
                                      </p:cBhvr>
                                    </p:animEffect>
                                    <p:anim calcmode="lin" valueType="num">
                                      <p:cBhvr>
                                        <p:cTn id="25"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26"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8797" y="357438"/>
            <a:ext cx="7524003" cy="970450"/>
          </a:xfrm>
        </p:spPr>
        <p:txBody>
          <a:bodyPr/>
          <a:lstStyle/>
          <a:p>
            <a:r>
              <a:rPr lang="en-US" dirty="0"/>
              <a:t>Problems In a Nutshell.</a:t>
            </a:r>
          </a:p>
        </p:txBody>
      </p:sp>
      <p:sp>
        <p:nvSpPr>
          <p:cNvPr id="6" name="Hexagon 5"/>
          <p:cNvSpPr/>
          <p:nvPr/>
        </p:nvSpPr>
        <p:spPr>
          <a:xfrm>
            <a:off x="3671210" y="3315423"/>
            <a:ext cx="1656522" cy="1428036"/>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Hexagon 6"/>
          <p:cNvSpPr/>
          <p:nvPr/>
        </p:nvSpPr>
        <p:spPr>
          <a:xfrm>
            <a:off x="5056062" y="2601405"/>
            <a:ext cx="1656522" cy="1428036"/>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Hexagon 7"/>
          <p:cNvSpPr/>
          <p:nvPr/>
        </p:nvSpPr>
        <p:spPr>
          <a:xfrm>
            <a:off x="5029558" y="4095701"/>
            <a:ext cx="1656522" cy="1428036"/>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4094358" y="3624328"/>
            <a:ext cx="810225" cy="810225"/>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4385" y="4359027"/>
            <a:ext cx="901383" cy="901383"/>
          </a:xfrm>
          <a:prstGeom prst="rect">
            <a:avLst/>
          </a:prstGeom>
        </p:spPr>
      </p:pic>
      <p:sp>
        <p:nvSpPr>
          <p:cNvPr id="17" name="TextBox 16"/>
          <p:cNvSpPr txBox="1"/>
          <p:nvPr/>
        </p:nvSpPr>
        <p:spPr>
          <a:xfrm>
            <a:off x="1368824" y="4040911"/>
            <a:ext cx="2585716" cy="830997"/>
          </a:xfrm>
          <a:prstGeom prst="rect">
            <a:avLst/>
          </a:prstGeom>
          <a:noFill/>
        </p:spPr>
        <p:txBody>
          <a:bodyPr wrap="square" rtlCol="0">
            <a:spAutoFit/>
          </a:bodyPr>
          <a:lstStyle/>
          <a:p>
            <a:pPr algn="ctr"/>
            <a:r>
              <a:rPr lang="en-US" sz="2400" dirty="0"/>
              <a:t>Adult’s lack of knowledge</a:t>
            </a:r>
          </a:p>
        </p:txBody>
      </p:sp>
      <p:sp>
        <p:nvSpPr>
          <p:cNvPr id="18" name="TextBox 17"/>
          <p:cNvSpPr txBox="1"/>
          <p:nvPr/>
        </p:nvSpPr>
        <p:spPr>
          <a:xfrm>
            <a:off x="6192979" y="2409157"/>
            <a:ext cx="2503913" cy="830997"/>
          </a:xfrm>
          <a:prstGeom prst="rect">
            <a:avLst/>
          </a:prstGeom>
          <a:noFill/>
        </p:spPr>
        <p:txBody>
          <a:bodyPr wrap="square" rtlCol="0">
            <a:spAutoFit/>
          </a:bodyPr>
          <a:lstStyle/>
          <a:p>
            <a:pPr algn="ctr"/>
            <a:r>
              <a:rPr lang="en-US" sz="2400" dirty="0"/>
              <a:t>Absence of adults</a:t>
            </a:r>
          </a:p>
        </p:txBody>
      </p:sp>
      <p:sp>
        <p:nvSpPr>
          <p:cNvPr id="19" name="TextBox 18"/>
          <p:cNvSpPr txBox="1"/>
          <p:nvPr/>
        </p:nvSpPr>
        <p:spPr>
          <a:xfrm>
            <a:off x="6344731" y="4989832"/>
            <a:ext cx="2702006" cy="1200329"/>
          </a:xfrm>
          <a:prstGeom prst="rect">
            <a:avLst/>
          </a:prstGeom>
          <a:noFill/>
        </p:spPr>
        <p:txBody>
          <a:bodyPr wrap="square" rtlCol="0">
            <a:spAutoFit/>
          </a:bodyPr>
          <a:lstStyle/>
          <a:p>
            <a:pPr algn="ctr"/>
            <a:r>
              <a:rPr lang="en-US" sz="2400" dirty="0"/>
              <a:t>Occasional  unwillingness of adults</a:t>
            </a:r>
          </a:p>
        </p:txBody>
      </p:sp>
      <p:pic>
        <p:nvPicPr>
          <p:cNvPr id="1030" name="Picture 6" descr="http://www.clipartbest.com/cliparts/yco/g7j/ycog7jnai.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77242" y="2857785"/>
            <a:ext cx="767489" cy="974589"/>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37391" y="932413"/>
            <a:ext cx="2591336" cy="5214730"/>
          </a:xfrm>
          <a:prstGeom prst="rect">
            <a:avLst/>
          </a:prstGeom>
        </p:spPr>
      </p:pic>
      <p:pic>
        <p:nvPicPr>
          <p:cNvPr id="15" name="Picture 14">
            <a:extLst>
              <a:ext uri="{FF2B5EF4-FFF2-40B4-BE49-F238E27FC236}">
                <a16:creationId xmlns:a16="http://schemas.microsoft.com/office/drawing/2014/main" id="{B31C70E4-66C6-4203-8D37-A6AF6525EB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37391" y="932413"/>
            <a:ext cx="2591336" cy="5214730"/>
          </a:xfrm>
          <a:prstGeom prst="rect">
            <a:avLst/>
          </a:prstGeom>
        </p:spPr>
      </p:pic>
      <p:pic>
        <p:nvPicPr>
          <p:cNvPr id="16" name="Picture 15">
            <a:extLst>
              <a:ext uri="{FF2B5EF4-FFF2-40B4-BE49-F238E27FC236}">
                <a16:creationId xmlns:a16="http://schemas.microsoft.com/office/drawing/2014/main" id="{A261263F-D6E4-4F56-A456-C06DB68C64E6}"/>
              </a:ext>
            </a:extLst>
          </p:cNvPr>
          <p:cNvPicPr>
            <a:picLocks noChangeAspect="1"/>
          </p:cNvPicPr>
          <p:nvPr/>
        </p:nvPicPr>
        <p:blipFill>
          <a:blip r:embed="rId6"/>
          <a:stretch>
            <a:fillRect/>
          </a:stretch>
        </p:blipFill>
        <p:spPr>
          <a:xfrm>
            <a:off x="-1213298" y="1574655"/>
            <a:ext cx="2343150" cy="4124325"/>
          </a:xfrm>
          <a:prstGeom prst="rect">
            <a:avLst/>
          </a:prstGeom>
        </p:spPr>
      </p:pic>
    </p:spTree>
    <p:extLst>
      <p:ext uri="{BB962C8B-B14F-4D97-AF65-F5344CB8AC3E}">
        <p14:creationId xmlns:p14="http://schemas.microsoft.com/office/powerpoint/2010/main" val="3133948510"/>
      </p:ext>
    </p:extLst>
  </p:cSld>
  <p:clrMapOvr>
    <a:masterClrMapping/>
  </p:clrMapOvr>
  <p:transition spd="slow">
    <p:push/>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TextBox 7"/>
          <p:cNvSpPr txBox="1"/>
          <p:nvPr/>
        </p:nvSpPr>
        <p:spPr>
          <a:xfrm>
            <a:off x="403307" y="1143630"/>
            <a:ext cx="8337385" cy="769441"/>
          </a:xfrm>
          <a:prstGeom prst="rect">
            <a:avLst/>
          </a:prstGeom>
          <a:noFill/>
        </p:spPr>
        <p:txBody>
          <a:bodyPr wrap="square" rtlCol="0">
            <a:spAutoFit/>
          </a:bodyPr>
          <a:lstStyle/>
          <a:p>
            <a:pPr algn="ctr"/>
            <a:r>
              <a:rPr lang="en-US" sz="4400" dirty="0"/>
              <a:t>Proposed System</a:t>
            </a:r>
          </a:p>
        </p:txBody>
      </p:sp>
      <p:sp>
        <p:nvSpPr>
          <p:cNvPr id="18" name="Subtitle 2"/>
          <p:cNvSpPr txBox="1">
            <a:spLocks/>
          </p:cNvSpPr>
          <p:nvPr/>
        </p:nvSpPr>
        <p:spPr>
          <a:xfrm>
            <a:off x="253789" y="5411805"/>
            <a:ext cx="7803912" cy="1227369"/>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sz="6600" dirty="0"/>
              <a:t>Solution</a:t>
            </a:r>
          </a:p>
        </p:txBody>
      </p:sp>
      <p:sp>
        <p:nvSpPr>
          <p:cNvPr id="12" name="Oval 11"/>
          <p:cNvSpPr/>
          <p:nvPr/>
        </p:nvSpPr>
        <p:spPr>
          <a:xfrm>
            <a:off x="3551583" y="2213116"/>
            <a:ext cx="2305878" cy="2332382"/>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04200" y="2678985"/>
            <a:ext cx="1400643" cy="1400643"/>
          </a:xfrm>
        </p:spPr>
      </p:pic>
    </p:spTree>
    <p:extLst>
      <p:ext uri="{BB962C8B-B14F-4D97-AF65-F5344CB8AC3E}">
        <p14:creationId xmlns:p14="http://schemas.microsoft.com/office/powerpoint/2010/main" val="3088238555"/>
      </p:ext>
    </p:extLst>
  </p:cSld>
  <p:clrMapOvr>
    <a:masterClrMapping/>
  </p:clrMapOvr>
  <p:transition spd="med">
    <p:pull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p:nvPr/>
        </p:nvCxnSpPr>
        <p:spPr>
          <a:xfrm>
            <a:off x="3152633" y="1077372"/>
            <a:ext cx="5991367" cy="4090"/>
          </a:xfrm>
          <a:prstGeom prst="line">
            <a:avLst/>
          </a:prstGeom>
        </p:spPr>
        <p:style>
          <a:lnRef idx="1">
            <a:schemeClr val="dk1"/>
          </a:lnRef>
          <a:fillRef idx="0">
            <a:schemeClr val="dk1"/>
          </a:fillRef>
          <a:effectRef idx="0">
            <a:schemeClr val="dk1"/>
          </a:effectRef>
          <a:fontRef idx="minor">
            <a:schemeClr val="tx1"/>
          </a:fontRef>
        </p:style>
      </p:cxnSp>
      <p:grpSp>
        <p:nvGrpSpPr>
          <p:cNvPr id="11" name="Group 10"/>
          <p:cNvGrpSpPr/>
          <p:nvPr/>
        </p:nvGrpSpPr>
        <p:grpSpPr>
          <a:xfrm>
            <a:off x="804863" y="301808"/>
            <a:ext cx="8037619" cy="3401092"/>
            <a:chOff x="2077426" y="222295"/>
            <a:chExt cx="9428720" cy="3401092"/>
          </a:xfrm>
        </p:grpSpPr>
        <p:sp>
          <p:nvSpPr>
            <p:cNvPr id="7" name="Subtitle 2"/>
            <p:cNvSpPr txBox="1">
              <a:spLocks/>
            </p:cNvSpPr>
            <p:nvPr/>
          </p:nvSpPr>
          <p:spPr>
            <a:xfrm>
              <a:off x="3452197" y="222295"/>
              <a:ext cx="7700246" cy="884234"/>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0" indent="0" algn="l" defTabSz="457189" rtl="0" eaLnBrk="1" latinLnBrk="0" hangingPunct="1">
                <a:spcBef>
                  <a:spcPct val="20000"/>
                </a:spcBef>
                <a:spcAft>
                  <a:spcPts val="600"/>
                </a:spcAft>
                <a:buClr>
                  <a:schemeClr val="accent1"/>
                </a:buClr>
                <a:buFont typeface="Wingdings 2" charset="2"/>
                <a:buNone/>
                <a:defRPr sz="1800" kern="1200">
                  <a:solidFill>
                    <a:schemeClr val="tx1"/>
                  </a:solidFill>
                  <a:latin typeface="+mn-lt"/>
                  <a:ea typeface="+mn-ea"/>
                  <a:cs typeface="+mn-cs"/>
                </a:defRPr>
              </a:lvl1pPr>
              <a:lvl2pPr marL="457189" indent="0" algn="ctr" defTabSz="457189" rtl="0" eaLnBrk="1" latinLnBrk="0" hangingPunct="1">
                <a:spcBef>
                  <a:spcPct val="20000"/>
                </a:spcBef>
                <a:spcAft>
                  <a:spcPts val="600"/>
                </a:spcAft>
                <a:buClr>
                  <a:schemeClr val="accent1"/>
                </a:buClr>
                <a:buFont typeface="Wingdings 2" charset="2"/>
                <a:buNone/>
                <a:defRPr sz="1600" kern="1200">
                  <a:solidFill>
                    <a:schemeClr val="tx1">
                      <a:tint val="75000"/>
                    </a:schemeClr>
                  </a:solidFill>
                  <a:latin typeface="+mn-lt"/>
                  <a:ea typeface="+mn-ea"/>
                  <a:cs typeface="+mn-cs"/>
                </a:defRPr>
              </a:lvl2pPr>
              <a:lvl3pPr marL="914377" indent="0" algn="ctr" defTabSz="457189" rtl="0" eaLnBrk="1" latinLnBrk="0" hangingPunct="1">
                <a:spcBef>
                  <a:spcPct val="20000"/>
                </a:spcBef>
                <a:spcAft>
                  <a:spcPts val="600"/>
                </a:spcAft>
                <a:buClr>
                  <a:schemeClr val="accent1"/>
                </a:buClr>
                <a:buFont typeface="Wingdings 2" charset="2"/>
                <a:buNone/>
                <a:defRPr sz="1400" kern="1200">
                  <a:solidFill>
                    <a:schemeClr val="tx1">
                      <a:tint val="75000"/>
                    </a:schemeClr>
                  </a:solidFill>
                  <a:latin typeface="+mn-lt"/>
                  <a:ea typeface="+mn-ea"/>
                  <a:cs typeface="+mn-cs"/>
                </a:defRPr>
              </a:lvl3pPr>
              <a:lvl4pPr marL="1371566"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4pPr>
              <a:lvl5pPr marL="1828754"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5pPr>
              <a:lvl6pPr marL="2285943"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6pPr>
              <a:lvl7pPr marL="2743131"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7pPr>
              <a:lvl8pPr marL="3200320"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8pPr>
              <a:lvl9pPr marL="3657509"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9pPr>
            </a:lstStyle>
            <a:p>
              <a:pPr algn="r"/>
              <a:r>
                <a:rPr lang="en-US" sz="4000" dirty="0"/>
                <a:t>Solution</a:t>
              </a:r>
            </a:p>
          </p:txBody>
        </p:sp>
        <p:sp>
          <p:nvSpPr>
            <p:cNvPr id="10" name="TextBox 9"/>
            <p:cNvSpPr txBox="1"/>
            <p:nvPr/>
          </p:nvSpPr>
          <p:spPr>
            <a:xfrm>
              <a:off x="2077426" y="1530506"/>
              <a:ext cx="9428720" cy="2092881"/>
            </a:xfrm>
            <a:prstGeom prst="rect">
              <a:avLst/>
            </a:prstGeom>
            <a:noFill/>
          </p:spPr>
          <p:txBody>
            <a:bodyPr wrap="square" rtlCol="0">
              <a:spAutoFit/>
            </a:bodyPr>
            <a:lstStyle/>
            <a:p>
              <a:r>
                <a:rPr lang="en-US" sz="2600" dirty="0"/>
                <a:t>A mobile application which helps kids to recognize unfamiliar objects by the click of an image. It will use mobile frontend and Convolutional Neural Network (CNN) at the backend to recognize the images.</a:t>
              </a:r>
            </a:p>
          </p:txBody>
        </p:sp>
      </p:grpSp>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938" y="3820890"/>
            <a:ext cx="2861391" cy="5758181"/>
          </a:xfrm>
          <a:prstGeom prst="rect">
            <a:avLst/>
          </a:prstGeom>
        </p:spPr>
      </p:pic>
      <p:pic>
        <p:nvPicPr>
          <p:cNvPr id="9" name="Picture 8">
            <a:extLst>
              <a:ext uri="{FF2B5EF4-FFF2-40B4-BE49-F238E27FC236}">
                <a16:creationId xmlns:a16="http://schemas.microsoft.com/office/drawing/2014/main" id="{FB957404-618F-4B8D-B846-F80D7E6D3240}"/>
              </a:ext>
            </a:extLst>
          </p:cNvPr>
          <p:cNvPicPr>
            <a:picLocks noChangeAspect="1"/>
          </p:cNvPicPr>
          <p:nvPr/>
        </p:nvPicPr>
        <p:blipFill>
          <a:blip r:embed="rId3"/>
          <a:stretch>
            <a:fillRect/>
          </a:stretch>
        </p:blipFill>
        <p:spPr>
          <a:xfrm>
            <a:off x="804863" y="4517360"/>
            <a:ext cx="2604916" cy="4585076"/>
          </a:xfrm>
          <a:prstGeom prst="rect">
            <a:avLst/>
          </a:prstGeom>
        </p:spPr>
      </p:pic>
    </p:spTree>
    <p:extLst>
      <p:ext uri="{BB962C8B-B14F-4D97-AF65-F5344CB8AC3E}">
        <p14:creationId xmlns:p14="http://schemas.microsoft.com/office/powerpoint/2010/main" val="2306864032"/>
      </p:ext>
    </p:extLst>
  </p:cSld>
  <p:clrMapOvr>
    <a:masterClrMapping/>
  </p:clrMapOvr>
  <p:transition spd="slow">
    <p:push/>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p:nvPr/>
        </p:nvCxnSpPr>
        <p:spPr>
          <a:xfrm>
            <a:off x="3152633" y="1077372"/>
            <a:ext cx="5991367" cy="4090"/>
          </a:xfrm>
          <a:prstGeom prst="line">
            <a:avLst/>
          </a:prstGeom>
        </p:spPr>
        <p:style>
          <a:lnRef idx="1">
            <a:schemeClr val="dk1"/>
          </a:lnRef>
          <a:fillRef idx="0">
            <a:schemeClr val="dk1"/>
          </a:fillRef>
          <a:effectRef idx="0">
            <a:schemeClr val="dk1"/>
          </a:effectRef>
          <a:fontRef idx="minor">
            <a:schemeClr val="tx1"/>
          </a:fontRef>
        </p:style>
      </p:cxnSp>
      <p:grpSp>
        <p:nvGrpSpPr>
          <p:cNvPr id="11" name="Group 10"/>
          <p:cNvGrpSpPr/>
          <p:nvPr/>
        </p:nvGrpSpPr>
        <p:grpSpPr>
          <a:xfrm>
            <a:off x="804863" y="301808"/>
            <a:ext cx="8037619" cy="5001530"/>
            <a:chOff x="2077426" y="222295"/>
            <a:chExt cx="9428720" cy="5001530"/>
          </a:xfrm>
        </p:grpSpPr>
        <p:sp>
          <p:nvSpPr>
            <p:cNvPr id="7" name="Subtitle 2"/>
            <p:cNvSpPr txBox="1">
              <a:spLocks/>
            </p:cNvSpPr>
            <p:nvPr/>
          </p:nvSpPr>
          <p:spPr>
            <a:xfrm>
              <a:off x="3452197" y="222295"/>
              <a:ext cx="7700246" cy="884234"/>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0" indent="0" algn="l" defTabSz="457189" rtl="0" eaLnBrk="1" latinLnBrk="0" hangingPunct="1">
                <a:spcBef>
                  <a:spcPct val="20000"/>
                </a:spcBef>
                <a:spcAft>
                  <a:spcPts val="600"/>
                </a:spcAft>
                <a:buClr>
                  <a:schemeClr val="accent1"/>
                </a:buClr>
                <a:buFont typeface="Wingdings 2" charset="2"/>
                <a:buNone/>
                <a:defRPr sz="1800" kern="1200">
                  <a:solidFill>
                    <a:schemeClr val="tx1"/>
                  </a:solidFill>
                  <a:latin typeface="+mn-lt"/>
                  <a:ea typeface="+mn-ea"/>
                  <a:cs typeface="+mn-cs"/>
                </a:defRPr>
              </a:lvl1pPr>
              <a:lvl2pPr marL="457189" indent="0" algn="ctr" defTabSz="457189" rtl="0" eaLnBrk="1" latinLnBrk="0" hangingPunct="1">
                <a:spcBef>
                  <a:spcPct val="20000"/>
                </a:spcBef>
                <a:spcAft>
                  <a:spcPts val="600"/>
                </a:spcAft>
                <a:buClr>
                  <a:schemeClr val="accent1"/>
                </a:buClr>
                <a:buFont typeface="Wingdings 2" charset="2"/>
                <a:buNone/>
                <a:defRPr sz="1600" kern="1200">
                  <a:solidFill>
                    <a:schemeClr val="tx1">
                      <a:tint val="75000"/>
                    </a:schemeClr>
                  </a:solidFill>
                  <a:latin typeface="+mn-lt"/>
                  <a:ea typeface="+mn-ea"/>
                  <a:cs typeface="+mn-cs"/>
                </a:defRPr>
              </a:lvl2pPr>
              <a:lvl3pPr marL="914377" indent="0" algn="ctr" defTabSz="457189" rtl="0" eaLnBrk="1" latinLnBrk="0" hangingPunct="1">
                <a:spcBef>
                  <a:spcPct val="20000"/>
                </a:spcBef>
                <a:spcAft>
                  <a:spcPts val="600"/>
                </a:spcAft>
                <a:buClr>
                  <a:schemeClr val="accent1"/>
                </a:buClr>
                <a:buFont typeface="Wingdings 2" charset="2"/>
                <a:buNone/>
                <a:defRPr sz="1400" kern="1200">
                  <a:solidFill>
                    <a:schemeClr val="tx1">
                      <a:tint val="75000"/>
                    </a:schemeClr>
                  </a:solidFill>
                  <a:latin typeface="+mn-lt"/>
                  <a:ea typeface="+mn-ea"/>
                  <a:cs typeface="+mn-cs"/>
                </a:defRPr>
              </a:lvl3pPr>
              <a:lvl4pPr marL="1371566"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4pPr>
              <a:lvl5pPr marL="1828754"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5pPr>
              <a:lvl6pPr marL="2285943"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6pPr>
              <a:lvl7pPr marL="2743131"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7pPr>
              <a:lvl8pPr marL="3200320"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8pPr>
              <a:lvl9pPr marL="3657509"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9pPr>
            </a:lstStyle>
            <a:p>
              <a:pPr algn="r"/>
              <a:r>
                <a:rPr lang="en-US" sz="4000" dirty="0"/>
                <a:t>Usability</a:t>
              </a:r>
            </a:p>
          </p:txBody>
        </p:sp>
        <p:sp>
          <p:nvSpPr>
            <p:cNvPr id="10" name="TextBox 9"/>
            <p:cNvSpPr txBox="1"/>
            <p:nvPr/>
          </p:nvSpPr>
          <p:spPr>
            <a:xfrm>
              <a:off x="2077426" y="1530506"/>
              <a:ext cx="9428720" cy="3693319"/>
            </a:xfrm>
            <a:prstGeom prst="rect">
              <a:avLst/>
            </a:prstGeom>
            <a:noFill/>
          </p:spPr>
          <p:txBody>
            <a:bodyPr wrap="square" rtlCol="0">
              <a:spAutoFit/>
            </a:bodyPr>
            <a:lstStyle/>
            <a:p>
              <a:r>
                <a:rPr lang="en-US" sz="2600" dirty="0"/>
                <a:t>Now a days kids are very familiar and comfortable with devices like smartphones and tablets. </a:t>
              </a:r>
            </a:p>
            <a:p>
              <a:r>
                <a:rPr lang="en-US" sz="2600" dirty="0"/>
                <a:t>Sometimes kids as young as 4yrs old can be found playing games like Candy Crush and Temple run.</a:t>
              </a:r>
            </a:p>
            <a:p>
              <a:r>
                <a:rPr lang="en-US" sz="2600" dirty="0"/>
                <a:t>Also, after the inception of </a:t>
              </a:r>
              <a:r>
                <a:rPr lang="en-US" sz="2600" dirty="0" err="1"/>
                <a:t>Jio</a:t>
              </a:r>
              <a:r>
                <a:rPr lang="en-US" sz="2600" dirty="0"/>
                <a:t> in India, 4G has become a norm and </a:t>
              </a:r>
              <a:r>
                <a:rPr lang="en-US" sz="2600" dirty="0" smtClean="0"/>
                <a:t>can </a:t>
              </a:r>
              <a:r>
                <a:rPr lang="en-US" sz="2600" dirty="0"/>
                <a:t>be easily found in any smartphone at all the times.</a:t>
              </a:r>
            </a:p>
          </p:txBody>
        </p:sp>
      </p:grpSp>
    </p:spTree>
    <p:extLst>
      <p:ext uri="{BB962C8B-B14F-4D97-AF65-F5344CB8AC3E}">
        <p14:creationId xmlns:p14="http://schemas.microsoft.com/office/powerpoint/2010/main" val="1361418965"/>
      </p:ext>
    </p:extLst>
  </p:cSld>
  <p:clrMapOvr>
    <a:masterClrMapping/>
  </p:clrMapOvr>
  <p:transition spd="slow">
    <p:push/>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804863" y="301808"/>
            <a:ext cx="8037619" cy="3955089"/>
            <a:chOff x="2077426" y="222295"/>
            <a:chExt cx="9428720" cy="3955089"/>
          </a:xfrm>
        </p:grpSpPr>
        <p:sp>
          <p:nvSpPr>
            <p:cNvPr id="5" name="Subtitle 2"/>
            <p:cNvSpPr txBox="1">
              <a:spLocks/>
            </p:cNvSpPr>
            <p:nvPr/>
          </p:nvSpPr>
          <p:spPr>
            <a:xfrm>
              <a:off x="3452197" y="222295"/>
              <a:ext cx="7700246" cy="884234"/>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0" indent="0" algn="l" defTabSz="457189" rtl="0" eaLnBrk="1" latinLnBrk="0" hangingPunct="1">
                <a:spcBef>
                  <a:spcPct val="20000"/>
                </a:spcBef>
                <a:spcAft>
                  <a:spcPts val="600"/>
                </a:spcAft>
                <a:buClr>
                  <a:schemeClr val="accent1"/>
                </a:buClr>
                <a:buFont typeface="Wingdings 2" charset="2"/>
                <a:buNone/>
                <a:defRPr sz="1800" kern="1200">
                  <a:solidFill>
                    <a:schemeClr val="tx1"/>
                  </a:solidFill>
                  <a:latin typeface="+mn-lt"/>
                  <a:ea typeface="+mn-ea"/>
                  <a:cs typeface="+mn-cs"/>
                </a:defRPr>
              </a:lvl1pPr>
              <a:lvl2pPr marL="457189" indent="0" algn="ctr" defTabSz="457189" rtl="0" eaLnBrk="1" latinLnBrk="0" hangingPunct="1">
                <a:spcBef>
                  <a:spcPct val="20000"/>
                </a:spcBef>
                <a:spcAft>
                  <a:spcPts val="600"/>
                </a:spcAft>
                <a:buClr>
                  <a:schemeClr val="accent1"/>
                </a:buClr>
                <a:buFont typeface="Wingdings 2" charset="2"/>
                <a:buNone/>
                <a:defRPr sz="1600" kern="1200">
                  <a:solidFill>
                    <a:schemeClr val="tx1">
                      <a:tint val="75000"/>
                    </a:schemeClr>
                  </a:solidFill>
                  <a:latin typeface="+mn-lt"/>
                  <a:ea typeface="+mn-ea"/>
                  <a:cs typeface="+mn-cs"/>
                </a:defRPr>
              </a:lvl2pPr>
              <a:lvl3pPr marL="914377" indent="0" algn="ctr" defTabSz="457189" rtl="0" eaLnBrk="1" latinLnBrk="0" hangingPunct="1">
                <a:spcBef>
                  <a:spcPct val="20000"/>
                </a:spcBef>
                <a:spcAft>
                  <a:spcPts val="600"/>
                </a:spcAft>
                <a:buClr>
                  <a:schemeClr val="accent1"/>
                </a:buClr>
                <a:buFont typeface="Wingdings 2" charset="2"/>
                <a:buNone/>
                <a:defRPr sz="1400" kern="1200">
                  <a:solidFill>
                    <a:schemeClr val="tx1">
                      <a:tint val="75000"/>
                    </a:schemeClr>
                  </a:solidFill>
                  <a:latin typeface="+mn-lt"/>
                  <a:ea typeface="+mn-ea"/>
                  <a:cs typeface="+mn-cs"/>
                </a:defRPr>
              </a:lvl3pPr>
              <a:lvl4pPr marL="1371566"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4pPr>
              <a:lvl5pPr marL="1828754"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5pPr>
              <a:lvl6pPr marL="2285943"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6pPr>
              <a:lvl7pPr marL="2743131"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7pPr>
              <a:lvl8pPr marL="3200320"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8pPr>
              <a:lvl9pPr marL="3657509" indent="0" algn="ctr" defTabSz="457189"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9pPr>
            </a:lstStyle>
            <a:p>
              <a:pPr algn="r"/>
              <a:r>
                <a:rPr lang="en-US" sz="4000" dirty="0"/>
                <a:t>Scope</a:t>
              </a:r>
            </a:p>
          </p:txBody>
        </p:sp>
        <p:sp>
          <p:nvSpPr>
            <p:cNvPr id="6" name="TextBox 5"/>
            <p:cNvSpPr txBox="1"/>
            <p:nvPr/>
          </p:nvSpPr>
          <p:spPr>
            <a:xfrm>
              <a:off x="2077426" y="1530506"/>
              <a:ext cx="9428720" cy="2646878"/>
            </a:xfrm>
            <a:prstGeom prst="rect">
              <a:avLst/>
            </a:prstGeom>
            <a:noFill/>
          </p:spPr>
          <p:txBody>
            <a:bodyPr wrap="square" rtlCol="0">
              <a:spAutoFit/>
            </a:bodyPr>
            <a:lstStyle/>
            <a:p>
              <a:r>
                <a:rPr lang="en-US" sz="2800" dirty="0"/>
                <a:t>This app has a potential to cater the following audience :</a:t>
              </a:r>
            </a:p>
            <a:p>
              <a:pPr marL="971550" lvl="1" indent="-514350">
                <a:buFont typeface="+mj-lt"/>
                <a:buAutoNum type="arabicPeriod"/>
              </a:pPr>
              <a:r>
                <a:rPr lang="en-US" sz="2800" dirty="0"/>
                <a:t>Children</a:t>
              </a:r>
            </a:p>
            <a:p>
              <a:pPr marL="971550" lvl="1" indent="-514350">
                <a:buFont typeface="+mj-lt"/>
                <a:buAutoNum type="arabicPeriod"/>
              </a:pPr>
              <a:r>
                <a:rPr lang="en-US" sz="2800" dirty="0"/>
                <a:t>Farmers</a:t>
              </a:r>
            </a:p>
            <a:p>
              <a:pPr marL="971550" lvl="1" indent="-514350">
                <a:buFont typeface="+mj-lt"/>
                <a:buAutoNum type="arabicPeriod"/>
              </a:pPr>
              <a:r>
                <a:rPr lang="en-US" sz="2800" dirty="0"/>
                <a:t>Botanists</a:t>
              </a:r>
            </a:p>
            <a:p>
              <a:pPr lvl="1"/>
              <a:r>
                <a:rPr lang="en-US" sz="2600" dirty="0"/>
                <a:t>		</a:t>
              </a:r>
            </a:p>
          </p:txBody>
        </p:sp>
      </p:grpSp>
    </p:spTree>
    <p:extLst>
      <p:ext uri="{BB962C8B-B14F-4D97-AF65-F5344CB8AC3E}">
        <p14:creationId xmlns:p14="http://schemas.microsoft.com/office/powerpoint/2010/main" val="204657883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Facet</Template>
  <TotalTime>4107</TotalTime>
  <Words>588</Words>
  <Application>Microsoft Office PowerPoint</Application>
  <PresentationFormat>On-screen Show (4:3)</PresentationFormat>
  <Paragraphs>86</Paragraphs>
  <Slides>24</Slides>
  <Notes>0</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Blackadder ITC</vt:lpstr>
      <vt:lpstr>Century Gothic</vt:lpstr>
      <vt:lpstr>Harlow Solid Italic</vt:lpstr>
      <vt:lpstr>Kristen ITC</vt:lpstr>
      <vt:lpstr>Script MT Bold</vt:lpstr>
      <vt:lpstr>Wingdings 2</vt:lpstr>
      <vt:lpstr>Wingdings 3</vt:lpstr>
      <vt:lpstr>Ion</vt:lpstr>
      <vt:lpstr>NeuroDiversity</vt:lpstr>
      <vt:lpstr>PowerPoint Presentation</vt:lpstr>
      <vt:lpstr>PowerPoint Presentation</vt:lpstr>
      <vt:lpstr>Problem Statement</vt:lpstr>
      <vt:lpstr>Problems In a Nutshell.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Neural Network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MEMORIES (team Brackets, INDIA)</dc:title>
  <dc:creator>Swastik Shrivastava</dc:creator>
  <cp:lastModifiedBy>saurabh singh</cp:lastModifiedBy>
  <cp:revision>245</cp:revision>
  <dcterms:created xsi:type="dcterms:W3CDTF">2016-05-09T23:56:09Z</dcterms:created>
  <dcterms:modified xsi:type="dcterms:W3CDTF">2019-08-28T19:34:16Z</dcterms:modified>
</cp:coreProperties>
</file>

<file path=docProps/thumbnail.jpeg>
</file>